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60" r:id="rId2"/>
    <p:sldId id="463" r:id="rId3"/>
    <p:sldId id="529" r:id="rId4"/>
    <p:sldId id="515" r:id="rId5"/>
    <p:sldId id="516" r:id="rId6"/>
    <p:sldId id="517" r:id="rId7"/>
    <p:sldId id="518" r:id="rId8"/>
    <p:sldId id="528" r:id="rId9"/>
    <p:sldId id="526" r:id="rId10"/>
    <p:sldId id="478" r:id="rId11"/>
    <p:sldId id="477" r:id="rId12"/>
    <p:sldId id="531" r:id="rId13"/>
    <p:sldId id="475" r:id="rId14"/>
    <p:sldId id="481" r:id="rId15"/>
    <p:sldId id="483" r:id="rId16"/>
  </p:sldIdLst>
  <p:sldSz cx="9144000" cy="6858000" type="screen4x3"/>
  <p:notesSz cx="7010400" cy="9296400"/>
  <p:defaultTextStyle>
    <a:defPPr>
      <a:defRPr lang="en-US"/>
    </a:defPPr>
    <a:lvl1pPr algn="l" rtl="0" fontAlgn="base">
      <a:spcBef>
        <a:spcPct val="0"/>
      </a:spcBef>
      <a:spcAft>
        <a:spcPct val="0"/>
      </a:spcAft>
      <a:defRPr sz="2800" b="1" kern="1200" baseline="-25000">
        <a:solidFill>
          <a:schemeClr val="tx1"/>
        </a:solidFill>
        <a:latin typeface="Calibri" pitchFamily="34" charset="0"/>
        <a:ea typeface="+mn-ea"/>
        <a:cs typeface="+mn-cs"/>
      </a:defRPr>
    </a:lvl1pPr>
    <a:lvl2pPr marL="457200" algn="l" rtl="0" fontAlgn="base">
      <a:spcBef>
        <a:spcPct val="0"/>
      </a:spcBef>
      <a:spcAft>
        <a:spcPct val="0"/>
      </a:spcAft>
      <a:defRPr sz="2800" b="1" kern="1200" baseline="-25000">
        <a:solidFill>
          <a:schemeClr val="tx1"/>
        </a:solidFill>
        <a:latin typeface="Calibri" pitchFamily="34" charset="0"/>
        <a:ea typeface="+mn-ea"/>
        <a:cs typeface="+mn-cs"/>
      </a:defRPr>
    </a:lvl2pPr>
    <a:lvl3pPr marL="914400" algn="l" rtl="0" fontAlgn="base">
      <a:spcBef>
        <a:spcPct val="0"/>
      </a:spcBef>
      <a:spcAft>
        <a:spcPct val="0"/>
      </a:spcAft>
      <a:defRPr sz="2800" b="1" kern="1200" baseline="-25000">
        <a:solidFill>
          <a:schemeClr val="tx1"/>
        </a:solidFill>
        <a:latin typeface="Calibri" pitchFamily="34" charset="0"/>
        <a:ea typeface="+mn-ea"/>
        <a:cs typeface="+mn-cs"/>
      </a:defRPr>
    </a:lvl3pPr>
    <a:lvl4pPr marL="1371600" algn="l" rtl="0" fontAlgn="base">
      <a:spcBef>
        <a:spcPct val="0"/>
      </a:spcBef>
      <a:spcAft>
        <a:spcPct val="0"/>
      </a:spcAft>
      <a:defRPr sz="2800" b="1" kern="1200" baseline="-25000">
        <a:solidFill>
          <a:schemeClr val="tx1"/>
        </a:solidFill>
        <a:latin typeface="Calibri" pitchFamily="34" charset="0"/>
        <a:ea typeface="+mn-ea"/>
        <a:cs typeface="+mn-cs"/>
      </a:defRPr>
    </a:lvl4pPr>
    <a:lvl5pPr marL="1828800" algn="l" rtl="0" fontAlgn="base">
      <a:spcBef>
        <a:spcPct val="0"/>
      </a:spcBef>
      <a:spcAft>
        <a:spcPct val="0"/>
      </a:spcAft>
      <a:defRPr sz="2800" b="1" kern="1200" baseline="-25000">
        <a:solidFill>
          <a:schemeClr val="tx1"/>
        </a:solidFill>
        <a:latin typeface="Calibri" pitchFamily="34" charset="0"/>
        <a:ea typeface="+mn-ea"/>
        <a:cs typeface="+mn-cs"/>
      </a:defRPr>
    </a:lvl5pPr>
    <a:lvl6pPr marL="2286000" algn="l" defTabSz="914400" rtl="0" eaLnBrk="1" latinLnBrk="0" hangingPunct="1">
      <a:defRPr sz="2800" b="1" kern="1200" baseline="-25000">
        <a:solidFill>
          <a:schemeClr val="tx1"/>
        </a:solidFill>
        <a:latin typeface="Calibri" pitchFamily="34" charset="0"/>
        <a:ea typeface="+mn-ea"/>
        <a:cs typeface="+mn-cs"/>
      </a:defRPr>
    </a:lvl6pPr>
    <a:lvl7pPr marL="2743200" algn="l" defTabSz="914400" rtl="0" eaLnBrk="1" latinLnBrk="0" hangingPunct="1">
      <a:defRPr sz="2800" b="1" kern="1200" baseline="-25000">
        <a:solidFill>
          <a:schemeClr val="tx1"/>
        </a:solidFill>
        <a:latin typeface="Calibri" pitchFamily="34" charset="0"/>
        <a:ea typeface="+mn-ea"/>
        <a:cs typeface="+mn-cs"/>
      </a:defRPr>
    </a:lvl7pPr>
    <a:lvl8pPr marL="3200400" algn="l" defTabSz="914400" rtl="0" eaLnBrk="1" latinLnBrk="0" hangingPunct="1">
      <a:defRPr sz="2800" b="1" kern="1200" baseline="-25000">
        <a:solidFill>
          <a:schemeClr val="tx1"/>
        </a:solidFill>
        <a:latin typeface="Calibri" pitchFamily="34" charset="0"/>
        <a:ea typeface="+mn-ea"/>
        <a:cs typeface="+mn-cs"/>
      </a:defRPr>
    </a:lvl8pPr>
    <a:lvl9pPr marL="3657600" algn="l" defTabSz="914400" rtl="0" eaLnBrk="1" latinLnBrk="0" hangingPunct="1">
      <a:defRPr sz="2800" b="1" kern="1200" baseline="-250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7200"/>
    <a:srgbClr val="CCECFF"/>
    <a:srgbClr val="463520"/>
    <a:srgbClr val="FFCC66"/>
    <a:srgbClr val="7BA648"/>
    <a:srgbClr val="F7971C"/>
    <a:srgbClr val="00718F"/>
    <a:srgbClr val="00516B"/>
    <a:srgbClr val="BFE3DB"/>
    <a:srgbClr val="42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2112" autoAdjust="0"/>
  </p:normalViewPr>
  <p:slideViewPr>
    <p:cSldViewPr snapToGrid="0" snapToObjects="1">
      <p:cViewPr varScale="1">
        <p:scale>
          <a:sx n="74" d="100"/>
          <a:sy n="74" d="100"/>
        </p:scale>
        <p:origin x="-738" y="-102"/>
      </p:cViewPr>
      <p:guideLst>
        <p:guide orient="horz" pos="632"/>
        <p:guide pos="5547"/>
        <p:guide pos="5673"/>
        <p:guide pos="1386"/>
      </p:guideLst>
    </p:cSldViewPr>
  </p:slideViewPr>
  <p:notesTextViewPr>
    <p:cViewPr>
      <p:scale>
        <a:sx n="100" d="100"/>
        <a:sy n="100" d="100"/>
      </p:scale>
      <p:origin x="0" y="0"/>
    </p:cViewPr>
  </p:notesTextViewPr>
  <p:sorterViewPr>
    <p:cViewPr>
      <p:scale>
        <a:sx n="150" d="100"/>
        <a:sy n="15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88139" tIns="44070" rIns="88139" bIns="44070" numCol="1" anchor="t" anchorCtr="0" compatLnSpc="1">
            <a:prstTxWarp prst="textNoShape">
              <a:avLst/>
            </a:prstTxWarp>
          </a:bodyPr>
          <a:lstStyle>
            <a:lvl1pPr>
              <a:defRPr sz="1200" b="0" baseline="0">
                <a:latin typeface="Arial" pitchFamily="34" charset="0"/>
              </a:defRPr>
            </a:lvl1pPr>
          </a:lstStyle>
          <a:p>
            <a:pPr>
              <a:defRPr/>
            </a:pPr>
            <a:endParaRPr lang="en-US"/>
          </a:p>
        </p:txBody>
      </p:sp>
      <p:sp>
        <p:nvSpPr>
          <p:cNvPr id="48131" name="Rectangle 3"/>
          <p:cNvSpPr>
            <a:spLocks noGrp="1" noChangeArrowheads="1"/>
          </p:cNvSpPr>
          <p:nvPr>
            <p:ph type="dt" idx="1"/>
          </p:nvPr>
        </p:nvSpPr>
        <p:spPr bwMode="auto">
          <a:xfrm>
            <a:off x="3970338" y="0"/>
            <a:ext cx="3038475" cy="463550"/>
          </a:xfrm>
          <a:prstGeom prst="rect">
            <a:avLst/>
          </a:prstGeom>
          <a:noFill/>
          <a:ln w="9525">
            <a:noFill/>
            <a:miter lim="800000"/>
            <a:headEnd/>
            <a:tailEnd/>
          </a:ln>
          <a:effectLst/>
        </p:spPr>
        <p:txBody>
          <a:bodyPr vert="horz" wrap="square" lIns="88139" tIns="44070" rIns="88139" bIns="44070" numCol="1" anchor="t" anchorCtr="0" compatLnSpc="1">
            <a:prstTxWarp prst="textNoShape">
              <a:avLst/>
            </a:prstTxWarp>
          </a:bodyPr>
          <a:lstStyle>
            <a:lvl1pPr algn="r">
              <a:defRPr sz="1200" b="0" baseline="0">
                <a:latin typeface="Arial" pitchFamily="34" charset="0"/>
              </a:defRPr>
            </a:lvl1pPr>
          </a:lstStyle>
          <a:p>
            <a:pPr>
              <a:defRPr/>
            </a:pPr>
            <a:endParaRPr lang="en-US"/>
          </a:p>
        </p:txBody>
      </p:sp>
      <p:sp>
        <p:nvSpPr>
          <p:cNvPr id="12292"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48133"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88139" tIns="44070" rIns="88139" bIns="4407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8134" name="Rectangle 6"/>
          <p:cNvSpPr>
            <a:spLocks noGrp="1" noChangeArrowheads="1"/>
          </p:cNvSpPr>
          <p:nvPr>
            <p:ph type="ftr" sz="quarter" idx="4"/>
          </p:nvPr>
        </p:nvSpPr>
        <p:spPr bwMode="auto">
          <a:xfrm>
            <a:off x="0" y="8831263"/>
            <a:ext cx="3038475" cy="463550"/>
          </a:xfrm>
          <a:prstGeom prst="rect">
            <a:avLst/>
          </a:prstGeom>
          <a:noFill/>
          <a:ln w="9525">
            <a:noFill/>
            <a:miter lim="800000"/>
            <a:headEnd/>
            <a:tailEnd/>
          </a:ln>
          <a:effectLst/>
        </p:spPr>
        <p:txBody>
          <a:bodyPr vert="horz" wrap="square" lIns="88139" tIns="44070" rIns="88139" bIns="44070" numCol="1" anchor="b" anchorCtr="0" compatLnSpc="1">
            <a:prstTxWarp prst="textNoShape">
              <a:avLst/>
            </a:prstTxWarp>
          </a:bodyPr>
          <a:lstStyle>
            <a:lvl1pPr>
              <a:defRPr sz="1200" b="0" baseline="0">
                <a:latin typeface="Arial" pitchFamily="34" charset="0"/>
              </a:defRPr>
            </a:lvl1pPr>
          </a:lstStyle>
          <a:p>
            <a:pPr>
              <a:defRPr/>
            </a:pPr>
            <a:endParaRPr lang="en-US"/>
          </a:p>
        </p:txBody>
      </p:sp>
      <p:sp>
        <p:nvSpPr>
          <p:cNvPr id="48135" name="Rectangle 7"/>
          <p:cNvSpPr>
            <a:spLocks noGrp="1" noChangeArrowheads="1"/>
          </p:cNvSpPr>
          <p:nvPr>
            <p:ph type="sldNum" sz="quarter" idx="5"/>
          </p:nvPr>
        </p:nvSpPr>
        <p:spPr bwMode="auto">
          <a:xfrm>
            <a:off x="3970338" y="8831263"/>
            <a:ext cx="3038475" cy="463550"/>
          </a:xfrm>
          <a:prstGeom prst="rect">
            <a:avLst/>
          </a:prstGeom>
          <a:noFill/>
          <a:ln w="9525">
            <a:noFill/>
            <a:miter lim="800000"/>
            <a:headEnd/>
            <a:tailEnd/>
          </a:ln>
          <a:effectLst/>
        </p:spPr>
        <p:txBody>
          <a:bodyPr vert="horz" wrap="square" lIns="88139" tIns="44070" rIns="88139" bIns="44070" numCol="1" anchor="b" anchorCtr="0" compatLnSpc="1">
            <a:prstTxWarp prst="textNoShape">
              <a:avLst/>
            </a:prstTxWarp>
          </a:bodyPr>
          <a:lstStyle>
            <a:lvl1pPr algn="r">
              <a:defRPr sz="1200" b="0" baseline="0">
                <a:latin typeface="Arial" pitchFamily="34" charset="0"/>
              </a:defRPr>
            </a:lvl1pPr>
          </a:lstStyle>
          <a:p>
            <a:pPr>
              <a:defRPr/>
            </a:pPr>
            <a:fld id="{96D2A9E9-A0AA-4CDC-8740-11D45CAF27F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7"/>
          <p:cNvSpPr>
            <a:spLocks noGrp="1" noChangeArrowheads="1"/>
          </p:cNvSpPr>
          <p:nvPr>
            <p:ph type="sldNum" sz="quarter" idx="5"/>
          </p:nvPr>
        </p:nvSpPr>
        <p:spPr>
          <a:noFill/>
        </p:spPr>
        <p:txBody>
          <a:bodyPr/>
          <a:lstStyle/>
          <a:p>
            <a:fld id="{E4DCBBF1-0C35-417B-8764-AAD0C968F7D4}" type="slidenum">
              <a:rPr lang="en-US" smtClean="0">
                <a:latin typeface="Arial" charset="0"/>
              </a:rPr>
              <a:pPr/>
              <a:t>1</a:t>
            </a:fld>
            <a:endParaRPr lang="en-US" smtClean="0">
              <a:latin typeface="Arial" charset="0"/>
            </a:endParaRPr>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noFill/>
          <a:ln/>
        </p:spPr>
        <p:txBody>
          <a:bodyPr/>
          <a:lstStyle/>
          <a:p>
            <a:endParaRPr lang="en-US" sz="1200" kern="1200" dirty="0">
              <a:solidFill>
                <a:schemeClr val="tx1"/>
              </a:solidFill>
              <a:latin typeface="Arial" pitchFamily="34" charset="0"/>
              <a:ea typeface="+mn-ea"/>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a:ln/>
        </p:spPr>
      </p:sp>
      <p:sp>
        <p:nvSpPr>
          <p:cNvPr id="61442" name="Notes Placeholder 2"/>
          <p:cNvSpPr>
            <a:spLocks noGrp="1"/>
          </p:cNvSpPr>
          <p:nvPr>
            <p:ph type="body" idx="1"/>
          </p:nvPr>
        </p:nvSpPr>
        <p:spPr>
          <a:noFill/>
          <a:ln/>
        </p:spPr>
        <p:txBody>
          <a:bodyPr/>
          <a:lstStyle/>
          <a:p>
            <a:r>
              <a:rPr lang="en-US" dirty="0" smtClean="0">
                <a:latin typeface="Arial" charset="0"/>
              </a:rPr>
              <a:t>Robin - CPS history/ role of the mentor – the more skilled that person is, the more successful the students were…</a:t>
            </a:r>
          </a:p>
        </p:txBody>
      </p:sp>
      <p:sp>
        <p:nvSpPr>
          <p:cNvPr id="61443" name="Slide Number Placeholder 3"/>
          <p:cNvSpPr>
            <a:spLocks noGrp="1"/>
          </p:cNvSpPr>
          <p:nvPr>
            <p:ph type="sldNum" sz="quarter" idx="5"/>
          </p:nvPr>
        </p:nvSpPr>
        <p:spPr>
          <a:noFill/>
        </p:spPr>
        <p:txBody>
          <a:bodyPr/>
          <a:lstStyle/>
          <a:p>
            <a:fld id="{D99AC5BD-718D-47DA-AF2F-AD620A2C35B1}" type="slidenum">
              <a:rPr lang="en-US" smtClean="0">
                <a:latin typeface="Arial" charset="0"/>
              </a:rPr>
              <a:pPr/>
              <a:t>10</a:t>
            </a:fld>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a:ln/>
        </p:spPr>
      </p:sp>
      <p:sp>
        <p:nvSpPr>
          <p:cNvPr id="59394" name="Notes Placeholder 2"/>
          <p:cNvSpPr>
            <a:spLocks noGrp="1"/>
          </p:cNvSpPr>
          <p:nvPr>
            <p:ph type="body" idx="1"/>
          </p:nvPr>
        </p:nvSpPr>
        <p:spPr>
          <a:noFill/>
          <a:ln/>
        </p:spPr>
        <p:txBody>
          <a:bodyPr/>
          <a:lstStyle/>
          <a:p>
            <a:r>
              <a:rPr lang="en-US" dirty="0" smtClean="0">
                <a:latin typeface="Arial" charset="0"/>
              </a:rPr>
              <a:t>Kelly</a:t>
            </a:r>
            <a:r>
              <a:rPr lang="en-US" baseline="0" dirty="0" smtClean="0">
                <a:latin typeface="Arial" charset="0"/>
              </a:rPr>
              <a:t> talks through her implementation</a:t>
            </a:r>
            <a:endParaRPr lang="en-US" dirty="0" smtClean="0">
              <a:latin typeface="Arial" charset="0"/>
            </a:endParaRPr>
          </a:p>
        </p:txBody>
      </p:sp>
      <p:sp>
        <p:nvSpPr>
          <p:cNvPr id="59395" name="Slide Number Placeholder 3"/>
          <p:cNvSpPr>
            <a:spLocks noGrp="1"/>
          </p:cNvSpPr>
          <p:nvPr>
            <p:ph type="sldNum" sz="quarter" idx="5"/>
          </p:nvPr>
        </p:nvSpPr>
        <p:spPr>
          <a:noFill/>
        </p:spPr>
        <p:txBody>
          <a:bodyPr/>
          <a:lstStyle/>
          <a:p>
            <a:fld id="{59C1C4E1-DF04-4F98-A87D-E92D629EB382}" type="slidenum">
              <a:rPr lang="en-US" smtClean="0">
                <a:latin typeface="Arial" charset="0"/>
              </a:rPr>
              <a:pPr/>
              <a:t>11</a:t>
            </a:fld>
            <a:endParaRPr 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a:ln/>
        </p:spPr>
      </p:sp>
      <p:sp>
        <p:nvSpPr>
          <p:cNvPr id="34818" name="Notes Placeholder 2"/>
          <p:cNvSpPr>
            <a:spLocks noGrp="1"/>
          </p:cNvSpPr>
          <p:nvPr>
            <p:ph type="body" idx="1"/>
          </p:nvPr>
        </p:nvSpPr>
        <p:spPr>
          <a:noFill/>
          <a:ln/>
        </p:spPr>
        <p:txBody>
          <a:bodyPr/>
          <a:lstStyle/>
          <a:p>
            <a:r>
              <a:rPr lang="en-US" smtClean="0">
                <a:latin typeface="Arial" charset="0"/>
              </a:rPr>
              <a:t>Lissa walks through her implementation experience</a:t>
            </a:r>
          </a:p>
        </p:txBody>
      </p:sp>
      <p:sp>
        <p:nvSpPr>
          <p:cNvPr id="34819" name="Slide Number Placeholder 3"/>
          <p:cNvSpPr>
            <a:spLocks noGrp="1"/>
          </p:cNvSpPr>
          <p:nvPr>
            <p:ph type="sldNum" sz="quarter" idx="5"/>
          </p:nvPr>
        </p:nvSpPr>
        <p:spPr>
          <a:noFill/>
        </p:spPr>
        <p:txBody>
          <a:bodyPr/>
          <a:lstStyle/>
          <a:p>
            <a:fld id="{12DB3294-FE3A-47F2-80DE-22802EFD98E2}" type="slidenum">
              <a:rPr lang="en-US" smtClean="0">
                <a:latin typeface="Arial" charset="0"/>
              </a:rPr>
              <a:pPr/>
              <a:t>12</a:t>
            </a:fld>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a:ln/>
        </p:spPr>
      </p:sp>
      <p:sp>
        <p:nvSpPr>
          <p:cNvPr id="55298" name="Notes Placeholder 2"/>
          <p:cNvSpPr>
            <a:spLocks noGrp="1"/>
          </p:cNvSpPr>
          <p:nvPr>
            <p:ph type="body" idx="1"/>
          </p:nvPr>
        </p:nvSpPr>
        <p:spPr>
          <a:noFill/>
          <a:ln/>
        </p:spPr>
        <p:txBody>
          <a:bodyPr/>
          <a:lstStyle/>
          <a:p>
            <a:r>
              <a:rPr lang="en-US" dirty="0" smtClean="0">
                <a:latin typeface="Arial" charset="0"/>
              </a:rPr>
              <a:t>What makes a good option for schools – flexibility.</a:t>
            </a:r>
          </a:p>
          <a:p>
            <a:endParaRPr lang="en-US" dirty="0" smtClean="0">
              <a:latin typeface="Arial" charset="0"/>
            </a:endParaRPr>
          </a:p>
          <a:p>
            <a:r>
              <a:rPr lang="en-US" dirty="0" smtClean="0">
                <a:latin typeface="Arial" charset="0"/>
              </a:rPr>
              <a:t>Discussion – online as a tool, both at home, in institutions, and at schools</a:t>
            </a:r>
          </a:p>
        </p:txBody>
      </p:sp>
      <p:sp>
        <p:nvSpPr>
          <p:cNvPr id="55299" name="Slide Number Placeholder 3"/>
          <p:cNvSpPr>
            <a:spLocks noGrp="1"/>
          </p:cNvSpPr>
          <p:nvPr>
            <p:ph type="sldNum" sz="quarter" idx="5"/>
          </p:nvPr>
        </p:nvSpPr>
        <p:spPr>
          <a:noFill/>
        </p:spPr>
        <p:txBody>
          <a:bodyPr/>
          <a:lstStyle/>
          <a:p>
            <a:fld id="{BB807FE1-3D12-48BB-B4C1-76D108876781}" type="slidenum">
              <a:rPr lang="en-US" smtClean="0">
                <a:latin typeface="Arial" charset="0"/>
              </a:rPr>
              <a:pPr/>
              <a:t>13</a:t>
            </a:fld>
            <a:endParaRPr 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a:ln/>
        </p:spPr>
      </p:sp>
      <p:sp>
        <p:nvSpPr>
          <p:cNvPr id="65538" name="Notes Placeholder 2"/>
          <p:cNvSpPr>
            <a:spLocks noGrp="1"/>
          </p:cNvSpPr>
          <p:nvPr>
            <p:ph type="body" idx="1"/>
          </p:nvPr>
        </p:nvSpPr>
        <p:spPr>
          <a:noFill/>
          <a:ln/>
        </p:spPr>
        <p:txBody>
          <a:bodyPr/>
          <a:lstStyle/>
          <a:p>
            <a:endParaRPr lang="en-US" dirty="0" smtClean="0">
              <a:latin typeface="Arial" charset="0"/>
            </a:endParaRPr>
          </a:p>
        </p:txBody>
      </p:sp>
      <p:sp>
        <p:nvSpPr>
          <p:cNvPr id="65539" name="Slide Number Placeholder 3"/>
          <p:cNvSpPr>
            <a:spLocks noGrp="1"/>
          </p:cNvSpPr>
          <p:nvPr>
            <p:ph type="sldNum" sz="quarter" idx="5"/>
          </p:nvPr>
        </p:nvSpPr>
        <p:spPr>
          <a:noFill/>
        </p:spPr>
        <p:txBody>
          <a:bodyPr/>
          <a:lstStyle/>
          <a:p>
            <a:fld id="{4A40143F-EA8C-48F1-AFED-06B1A837F5AE}" type="slidenum">
              <a:rPr lang="en-US" smtClean="0">
                <a:latin typeface="Arial" charset="0"/>
              </a:rPr>
              <a:pPr/>
              <a:t>14</a:t>
            </a:fld>
            <a:endParaRPr 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p:cNvSpPr>
          <p:nvPr>
            <p:ph type="sldImg"/>
          </p:nvPr>
        </p:nvSpPr>
        <p:spPr>
          <a:ln/>
        </p:spPr>
      </p:sp>
      <p:sp>
        <p:nvSpPr>
          <p:cNvPr id="71682" name="Notes Placeholder 2"/>
          <p:cNvSpPr>
            <a:spLocks noGrp="1"/>
          </p:cNvSpPr>
          <p:nvPr>
            <p:ph type="body" idx="1"/>
          </p:nvPr>
        </p:nvSpPr>
        <p:spPr>
          <a:noFill/>
          <a:ln/>
        </p:spPr>
        <p:txBody>
          <a:bodyPr/>
          <a:lstStyle/>
          <a:p>
            <a:endParaRPr lang="en-US" dirty="0" smtClean="0">
              <a:latin typeface="Arial" charset="0"/>
            </a:endParaRPr>
          </a:p>
        </p:txBody>
      </p:sp>
      <p:sp>
        <p:nvSpPr>
          <p:cNvPr id="71683" name="Slide Number Placeholder 3"/>
          <p:cNvSpPr>
            <a:spLocks noGrp="1"/>
          </p:cNvSpPr>
          <p:nvPr>
            <p:ph type="sldNum" sz="quarter" idx="5"/>
          </p:nvPr>
        </p:nvSpPr>
        <p:spPr>
          <a:noFill/>
        </p:spPr>
        <p:txBody>
          <a:bodyPr/>
          <a:lstStyle/>
          <a:p>
            <a:fld id="{ED84C2F5-5AA6-4AD2-87EF-64B91AADC63F}" type="slidenum">
              <a:rPr lang="en-US" smtClean="0">
                <a:latin typeface="Arial" charset="0"/>
              </a:rPr>
              <a:pPr/>
              <a:t>15</a:t>
            </a:fld>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a:ln/>
        </p:spPr>
      </p:sp>
      <p:sp>
        <p:nvSpPr>
          <p:cNvPr id="16386" name="Notes Placeholder 2"/>
          <p:cNvSpPr>
            <a:spLocks noGrp="1"/>
          </p:cNvSpPr>
          <p:nvPr>
            <p:ph type="body" idx="1"/>
          </p:nvPr>
        </p:nvSpPr>
        <p:spPr>
          <a:noFill/>
          <a:ln/>
        </p:spPr>
        <p:txBody>
          <a:bodyPr/>
          <a:lstStyle/>
          <a:p>
            <a:endParaRPr lang="en-US" dirty="0" smtClean="0">
              <a:latin typeface="Arial" charset="0"/>
            </a:endParaRPr>
          </a:p>
          <a:p>
            <a:endParaRPr lang="en-US" dirty="0" smtClean="0">
              <a:latin typeface="Arial" charset="0"/>
            </a:endParaRPr>
          </a:p>
        </p:txBody>
      </p:sp>
      <p:sp>
        <p:nvSpPr>
          <p:cNvPr id="16387" name="Slide Number Placeholder 3"/>
          <p:cNvSpPr>
            <a:spLocks noGrp="1"/>
          </p:cNvSpPr>
          <p:nvPr>
            <p:ph type="sldNum" sz="quarter" idx="5"/>
          </p:nvPr>
        </p:nvSpPr>
        <p:spPr>
          <a:noFill/>
        </p:spPr>
        <p:txBody>
          <a:bodyPr/>
          <a:lstStyle/>
          <a:p>
            <a:fld id="{7DFD026B-D250-4656-8196-FEC59D2A4FB3}" type="slidenum">
              <a:rPr lang="en-US" smtClean="0">
                <a:latin typeface="Arial" charset="0"/>
              </a:rPr>
              <a:pPr/>
              <a:t>2</a:t>
            </a:fld>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pitchFamily="34" charset="0"/>
                <a:ea typeface="+mn-ea"/>
                <a:cs typeface="+mn-cs"/>
              </a:rPr>
              <a:t>Gregg introduces Pam </a:t>
            </a:r>
            <a:r>
              <a:rPr lang="en-US" sz="1200" kern="1200" dirty="0" err="1" smtClean="0">
                <a:solidFill>
                  <a:schemeClr val="tx1"/>
                </a:solidFill>
                <a:latin typeface="Arial" pitchFamily="34" charset="0"/>
                <a:ea typeface="+mn-ea"/>
                <a:cs typeface="+mn-cs"/>
              </a:rPr>
              <a:t>Streich</a:t>
            </a:r>
            <a:r>
              <a:rPr lang="en-US" sz="1200" kern="1200" dirty="0" smtClean="0">
                <a:solidFill>
                  <a:schemeClr val="tx1"/>
                </a:solidFill>
                <a:latin typeface="Arial" pitchFamily="34" charset="0"/>
                <a:ea typeface="+mn-ea"/>
                <a:cs typeface="+mn-cs"/>
              </a:rPr>
              <a:t>-Spotsylvania, Kelly Schwirzke-SCCOE, Robin Gonzales-CPS, </a:t>
            </a:r>
            <a:r>
              <a:rPr lang="en-US" sz="1200" kern="1200" dirty="0" err="1" smtClean="0">
                <a:solidFill>
                  <a:schemeClr val="tx1"/>
                </a:solidFill>
                <a:latin typeface="Arial" pitchFamily="34" charset="0"/>
                <a:ea typeface="+mn-ea"/>
                <a:cs typeface="+mn-cs"/>
              </a:rPr>
              <a:t>Lissa</a:t>
            </a:r>
            <a:r>
              <a:rPr lang="en-US" sz="1200" kern="1200" dirty="0" smtClean="0">
                <a:solidFill>
                  <a:schemeClr val="tx1"/>
                </a:solidFill>
                <a:latin typeface="Arial" pitchFamily="34" charset="0"/>
                <a:ea typeface="+mn-ea"/>
                <a:cs typeface="+mn-cs"/>
              </a:rPr>
              <a:t> </a:t>
            </a:r>
            <a:r>
              <a:rPr lang="en-US" sz="1200" kern="1200" dirty="0" err="1" smtClean="0">
                <a:solidFill>
                  <a:schemeClr val="tx1"/>
                </a:solidFill>
                <a:latin typeface="Arial" pitchFamily="34" charset="0"/>
                <a:ea typeface="+mn-ea"/>
                <a:cs typeface="+mn-cs"/>
              </a:rPr>
              <a:t>Pijanowski</a:t>
            </a:r>
            <a:r>
              <a:rPr lang="en-US" sz="1200" kern="1200" dirty="0" smtClean="0">
                <a:solidFill>
                  <a:schemeClr val="tx1"/>
                </a:solidFill>
                <a:latin typeface="Arial" pitchFamily="34" charset="0"/>
                <a:ea typeface="+mn-ea"/>
                <a:cs typeface="+mn-cs"/>
              </a:rPr>
              <a:t>, Assistant Superintendent, Forsyth County Schools (GA)</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Arial" pitchFamily="34"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pitchFamily="34" charset="0"/>
                <a:ea typeface="+mn-ea"/>
                <a:cs typeface="+mn-cs"/>
              </a:rPr>
              <a:t>We will hear from each of</a:t>
            </a:r>
            <a:r>
              <a:rPr lang="en-US" sz="1200" kern="1200" baseline="0" dirty="0" smtClean="0">
                <a:solidFill>
                  <a:schemeClr val="tx1"/>
                </a:solidFill>
                <a:latin typeface="Arial" pitchFamily="34" charset="0"/>
                <a:ea typeface="+mn-ea"/>
                <a:cs typeface="+mn-cs"/>
              </a:rPr>
              <a:t> these about their blended learning implementations</a:t>
            </a:r>
            <a:endParaRPr lang="en-US" sz="1200" kern="1200" dirty="0" smtClean="0">
              <a:solidFill>
                <a:schemeClr val="tx1"/>
              </a:solidFill>
              <a:latin typeface="Arial" pitchFamily="34" charset="0"/>
              <a:ea typeface="+mn-ea"/>
              <a:cs typeface="+mn-cs"/>
            </a:endParaRPr>
          </a:p>
          <a:p>
            <a:endParaRPr lang="en-US" dirty="0" smtClean="0">
              <a:latin typeface="Arial" charset="0"/>
            </a:endParaRPr>
          </a:p>
        </p:txBody>
      </p:sp>
      <p:sp>
        <p:nvSpPr>
          <p:cNvPr id="18435" name="Slide Number Placeholder 3"/>
          <p:cNvSpPr>
            <a:spLocks noGrp="1"/>
          </p:cNvSpPr>
          <p:nvPr>
            <p:ph type="sldNum" sz="quarter" idx="5"/>
          </p:nvPr>
        </p:nvSpPr>
        <p:spPr>
          <a:noFill/>
        </p:spPr>
        <p:txBody>
          <a:bodyPr/>
          <a:lstStyle/>
          <a:p>
            <a:fld id="{5DE0B89A-7930-4299-A878-630FB3D0267E}" type="slidenum">
              <a:rPr lang="en-US" smtClean="0">
                <a:latin typeface="Arial" charset="0"/>
              </a:rPr>
              <a:pPr/>
              <a:t>3</a:t>
            </a:fld>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ln/>
        </p:spPr>
        <p:txBody>
          <a:bodyPr/>
          <a:lstStyle/>
          <a:p>
            <a:r>
              <a:rPr lang="en-US" dirty="0" smtClean="0">
                <a:latin typeface="Arial" charset="0"/>
              </a:rPr>
              <a:t>Without pandering to our VSS hosts, we settled on </a:t>
            </a:r>
            <a:r>
              <a:rPr lang="en-US" b="1" dirty="0" smtClean="0">
                <a:latin typeface="Arial" charset="0"/>
              </a:rPr>
              <a:t>this</a:t>
            </a:r>
            <a:r>
              <a:rPr lang="en-US" dirty="0" smtClean="0">
                <a:latin typeface="Arial" charset="0"/>
              </a:rPr>
              <a:t> definition as the simplest, most powerful definition</a:t>
            </a:r>
            <a:r>
              <a:rPr lang="en-US" baseline="0" dirty="0" smtClean="0">
                <a:latin typeface="Arial" charset="0"/>
              </a:rPr>
              <a:t> of the blended learning opportunity.</a:t>
            </a:r>
            <a:endParaRPr lang="en-US" dirty="0" smtClean="0">
              <a:latin typeface="Arial" charset="0"/>
            </a:endParaRPr>
          </a:p>
        </p:txBody>
      </p:sp>
      <p:sp>
        <p:nvSpPr>
          <p:cNvPr id="18435" name="Slide Number Placeholder 3"/>
          <p:cNvSpPr>
            <a:spLocks noGrp="1"/>
          </p:cNvSpPr>
          <p:nvPr>
            <p:ph type="sldNum" sz="quarter" idx="5"/>
          </p:nvPr>
        </p:nvSpPr>
        <p:spPr>
          <a:noFill/>
        </p:spPr>
        <p:txBody>
          <a:bodyPr/>
          <a:lstStyle/>
          <a:p>
            <a:fld id="{5DE0B89A-7930-4299-A878-630FB3D0267E}" type="slidenum">
              <a:rPr lang="en-US" smtClean="0">
                <a:latin typeface="Arial" charset="0"/>
              </a:rPr>
              <a:pPr/>
              <a:t>4</a:t>
            </a:fld>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2A2C6545-039C-4B67-BEAB-1878B88780A3}" type="slidenum">
              <a:rPr lang="en-US" smtClean="0"/>
              <a:pPr/>
              <a:t>5</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r>
              <a:rPr lang="en-US" smtClean="0"/>
              <a:t>Drilling down a bit further from the definition, we begin to outline the benefits of blended learning and identify the various components of both online and face to face that are often incorporated to establish a successful blended environment.  As we’ll see later in the presentation, the implementation of blended can vary dramatically based on student population, subject matter, learning environment, instructional resources and other factors, but the benefits remain relatively consistent.  You’ll note here that the benefits feature personalized learning built around the student’s needs, schedule, learning style, etc….this differs greatly from the conventional, lecture style instruction that has been predominant in the public education system since its inception.  In a blended model, each student’s learning path and experience is unique from another even though they are often sharing the same curricular, instructional and learning environment resources.</a:t>
            </a:r>
          </a:p>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r>
              <a:rPr lang="en-US" dirty="0" smtClean="0"/>
              <a:t>Aventa commissioned a report a few months ago surveying both full time virtual and full time brick and mortar middle and high school students to determine their feelings about school, technology and their attitudes toward their education.  Here’s what we found….</a:t>
            </a:r>
          </a:p>
          <a:p>
            <a:endParaRPr lang="en-US" dirty="0" smtClean="0"/>
          </a:p>
          <a:p>
            <a:r>
              <a:rPr lang="en-US" dirty="0" smtClean="0"/>
              <a:t>Other interesting findings include:</a:t>
            </a:r>
          </a:p>
          <a:p>
            <a:endParaRPr lang="en-US" dirty="0" smtClean="0"/>
          </a:p>
          <a:p>
            <a:pPr>
              <a:buFontTx/>
              <a:buChar char="-"/>
            </a:pPr>
            <a:r>
              <a:rPr lang="en-US" dirty="0" smtClean="0"/>
              <a:t>72% of virtual students spend 3 or more hours on homework per week </a:t>
            </a:r>
            <a:r>
              <a:rPr lang="en-US" dirty="0" err="1" smtClean="0"/>
              <a:t>vs</a:t>
            </a:r>
            <a:r>
              <a:rPr lang="en-US" dirty="0" smtClean="0"/>
              <a:t> 56% of brick and mortar students</a:t>
            </a:r>
          </a:p>
          <a:p>
            <a:pPr>
              <a:buFontTx/>
              <a:buChar char="-"/>
            </a:pPr>
            <a:r>
              <a:rPr lang="en-US" dirty="0" smtClean="0"/>
              <a:t>58% of virtual students say they get the help they need from their teacher </a:t>
            </a:r>
            <a:r>
              <a:rPr lang="en-US" dirty="0" err="1" smtClean="0"/>
              <a:t>vs</a:t>
            </a:r>
            <a:r>
              <a:rPr lang="en-US" dirty="0" smtClean="0"/>
              <a:t> 40% of brick and mortar students</a:t>
            </a:r>
          </a:p>
        </p:txBody>
      </p:sp>
      <p:sp>
        <p:nvSpPr>
          <p:cNvPr id="23556" name="Slide Number Placeholder 3"/>
          <p:cNvSpPr>
            <a:spLocks noGrp="1"/>
          </p:cNvSpPr>
          <p:nvPr>
            <p:ph type="sldNum" sz="quarter" idx="5"/>
          </p:nvPr>
        </p:nvSpPr>
        <p:spPr>
          <a:noFill/>
        </p:spPr>
        <p:txBody>
          <a:bodyPr/>
          <a:lstStyle/>
          <a:p>
            <a:fld id="{EF95AF2D-E121-4A5A-828B-3E8895B95BA3}" type="slidenum">
              <a:rPr lang="en-US" smtClean="0">
                <a:latin typeface="Arial" charset="0"/>
              </a:rPr>
              <a:pPr/>
              <a:t>6</a:t>
            </a:fld>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21EB581C-92A4-449E-89A9-934D1301473E}" type="slidenum">
              <a:rPr lang="en-US" smtClean="0"/>
              <a:pPr/>
              <a:t>7</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r>
              <a:rPr lang="en-US" sz="1200" kern="1200" dirty="0" smtClean="0">
                <a:solidFill>
                  <a:schemeClr val="tx1"/>
                </a:solidFill>
                <a:latin typeface="Arial" pitchFamily="34" charset="0"/>
                <a:ea typeface="+mn-ea"/>
                <a:cs typeface="+mn-cs"/>
              </a:rPr>
              <a:t>            - which student populations do you target and why?</a:t>
            </a:r>
          </a:p>
          <a:p>
            <a:r>
              <a:rPr lang="en-US" sz="1200" kern="1200" dirty="0" smtClean="0">
                <a:solidFill>
                  <a:schemeClr val="tx1"/>
                </a:solidFill>
                <a:latin typeface="Arial" pitchFamily="34" charset="0"/>
                <a:ea typeface="+mn-ea"/>
                <a:cs typeface="+mn-cs"/>
              </a:rPr>
              <a:t>            - type of support services you implement (which are most effective)?</a:t>
            </a:r>
          </a:p>
          <a:p>
            <a:r>
              <a:rPr lang="en-US" sz="1200" kern="1200" dirty="0" smtClean="0">
                <a:solidFill>
                  <a:schemeClr val="tx1"/>
                </a:solidFill>
                <a:latin typeface="Arial" pitchFamily="34" charset="0"/>
                <a:ea typeface="+mn-ea"/>
                <a:cs typeface="+mn-cs"/>
              </a:rPr>
              <a:t>            - use of facilities/instructional resources – how to optimize?</a:t>
            </a:r>
          </a:p>
          <a:p>
            <a:r>
              <a:rPr lang="en-US" sz="1200" kern="1200" dirty="0" smtClean="0">
                <a:solidFill>
                  <a:schemeClr val="tx1"/>
                </a:solidFill>
                <a:latin typeface="Arial" pitchFamily="34" charset="0"/>
                <a:ea typeface="+mn-ea"/>
                <a:cs typeface="+mn-cs"/>
              </a:rPr>
              <a:t>            - what makes a good partner?</a:t>
            </a:r>
          </a:p>
          <a:p>
            <a:r>
              <a:rPr lang="en-US" sz="1200" kern="1200" dirty="0" smtClean="0">
                <a:solidFill>
                  <a:schemeClr val="tx1"/>
                </a:solidFill>
                <a:latin typeface="Arial" pitchFamily="34" charset="0"/>
                <a:ea typeface="+mn-ea"/>
                <a:cs typeface="+mn-cs"/>
              </a:rPr>
              <a:t>            - others????</a:t>
            </a:r>
          </a:p>
          <a:p>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21EB581C-92A4-449E-89A9-934D1301473E}" type="slidenum">
              <a:rPr lang="en-US" smtClean="0"/>
              <a:pPr/>
              <a:t>8</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r>
              <a:rPr lang="en-US" sz="1200" kern="1200" dirty="0" smtClean="0">
                <a:solidFill>
                  <a:schemeClr val="tx1"/>
                </a:solidFill>
                <a:latin typeface="Arial" pitchFamily="34" charset="0"/>
                <a:ea typeface="+mn-ea"/>
                <a:cs typeface="+mn-cs"/>
              </a:rPr>
              <a:t>            - which student populations do you target and why?</a:t>
            </a:r>
          </a:p>
          <a:p>
            <a:r>
              <a:rPr lang="en-US" sz="1200" kern="1200" dirty="0" smtClean="0">
                <a:solidFill>
                  <a:schemeClr val="tx1"/>
                </a:solidFill>
                <a:latin typeface="Arial" pitchFamily="34" charset="0"/>
                <a:ea typeface="+mn-ea"/>
                <a:cs typeface="+mn-cs"/>
              </a:rPr>
              <a:t>            - type of support services you implement (which are most effective)?</a:t>
            </a:r>
          </a:p>
          <a:p>
            <a:r>
              <a:rPr lang="en-US" sz="1200" kern="1200" dirty="0" smtClean="0">
                <a:solidFill>
                  <a:schemeClr val="tx1"/>
                </a:solidFill>
                <a:latin typeface="Arial" pitchFamily="34" charset="0"/>
                <a:ea typeface="+mn-ea"/>
                <a:cs typeface="+mn-cs"/>
              </a:rPr>
              <a:t>            - use of facilities/instructional resources – how to optimize?</a:t>
            </a:r>
          </a:p>
          <a:p>
            <a:r>
              <a:rPr lang="en-US" sz="1200" kern="1200" dirty="0" smtClean="0">
                <a:solidFill>
                  <a:schemeClr val="tx1"/>
                </a:solidFill>
                <a:latin typeface="Arial" pitchFamily="34" charset="0"/>
                <a:ea typeface="+mn-ea"/>
                <a:cs typeface="+mn-cs"/>
              </a:rPr>
              <a:t>            - what makes a good partner?</a:t>
            </a:r>
          </a:p>
          <a:p>
            <a:r>
              <a:rPr lang="en-US" sz="1200" kern="1200" dirty="0" smtClean="0">
                <a:solidFill>
                  <a:schemeClr val="tx1"/>
                </a:solidFill>
                <a:latin typeface="Arial" pitchFamily="34" charset="0"/>
                <a:ea typeface="+mn-ea"/>
                <a:cs typeface="+mn-cs"/>
              </a:rPr>
              <a:t>            - others????</a:t>
            </a:r>
          </a:p>
          <a:p>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r>
              <a:rPr lang="en-US" smtClean="0"/>
              <a:t>Jan – discuss the implementation there.</a:t>
            </a:r>
          </a:p>
        </p:txBody>
      </p:sp>
      <p:sp>
        <p:nvSpPr>
          <p:cNvPr id="29700" name="Slide Number Placeholder 3"/>
          <p:cNvSpPr>
            <a:spLocks noGrp="1"/>
          </p:cNvSpPr>
          <p:nvPr>
            <p:ph type="sldNum" sz="quarter" idx="5"/>
          </p:nvPr>
        </p:nvSpPr>
        <p:spPr>
          <a:noFill/>
        </p:spPr>
        <p:txBody>
          <a:bodyPr/>
          <a:lstStyle/>
          <a:p>
            <a:fld id="{981E0F15-967C-42C0-8CC9-78A2C011D3C8}"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0688" y="117535"/>
            <a:ext cx="6565900" cy="904875"/>
          </a:xfrm>
        </p:spPr>
        <p:txBody>
          <a:bodyPr/>
          <a:lstStyle>
            <a:lvl1pPr algn="l" rtl="0" fontAlgn="base">
              <a:spcBef>
                <a:spcPct val="0"/>
              </a:spcBef>
              <a:spcAft>
                <a:spcPct val="0"/>
              </a:spcAft>
              <a:defRPr lang="en-US" sz="3200" b="0" kern="1200" dirty="0">
                <a:solidFill>
                  <a:srgbClr val="00718F"/>
                </a:solidFill>
                <a:latin typeface="+mn-lt"/>
                <a:ea typeface="+mn-ea"/>
                <a:cs typeface="+mn-cs"/>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61925"/>
            <a:ext cx="2057400" cy="6165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71475" y="161925"/>
            <a:ext cx="6019800" cy="6165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71475" y="1154113"/>
            <a:ext cx="4038600" cy="5173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62475" y="1154113"/>
            <a:ext cx="4038600" cy="5173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349250" y="161925"/>
            <a:ext cx="6767513" cy="904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5"/>
          <p:cNvSpPr>
            <a:spLocks noGrp="1" noChangeArrowheads="1"/>
          </p:cNvSpPr>
          <p:nvPr>
            <p:ph type="body" idx="1"/>
          </p:nvPr>
        </p:nvSpPr>
        <p:spPr bwMode="auto">
          <a:xfrm>
            <a:off x="381000" y="1154113"/>
            <a:ext cx="8382000" cy="5173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5062" name="Text Box 6"/>
          <p:cNvSpPr txBox="1">
            <a:spLocks noChangeArrowheads="1"/>
          </p:cNvSpPr>
          <p:nvPr/>
        </p:nvSpPr>
        <p:spPr bwMode="auto">
          <a:xfrm>
            <a:off x="8696325" y="6577013"/>
            <a:ext cx="419100" cy="244475"/>
          </a:xfrm>
          <a:prstGeom prst="rect">
            <a:avLst/>
          </a:prstGeom>
          <a:noFill/>
          <a:ln w="9525">
            <a:noFill/>
            <a:miter lim="800000"/>
            <a:headEnd/>
            <a:tailEnd/>
          </a:ln>
          <a:effectLst/>
        </p:spPr>
        <p:txBody>
          <a:bodyPr>
            <a:spAutoFit/>
          </a:bodyPr>
          <a:lstStyle/>
          <a:p>
            <a:pPr algn="r">
              <a:spcBef>
                <a:spcPct val="50000"/>
              </a:spcBef>
              <a:defRPr/>
            </a:pPr>
            <a:fld id="{DBE72764-2D8C-4128-92C5-15B5709EAEBF}" type="slidenum">
              <a:rPr lang="en-US" sz="1000" b="0" baseline="0">
                <a:solidFill>
                  <a:schemeClr val="bg1"/>
                </a:solidFill>
                <a:latin typeface="Arial" pitchFamily="34" charset="0"/>
              </a:rPr>
              <a:pPr algn="r">
                <a:spcBef>
                  <a:spcPct val="50000"/>
                </a:spcBef>
                <a:defRPr/>
              </a:pPr>
              <a:t>‹#›</a:t>
            </a:fld>
            <a:endParaRPr lang="en-US" sz="1000" b="0" baseline="0">
              <a:solidFill>
                <a:schemeClr val="bg1"/>
              </a:solidFill>
              <a:latin typeface="Arial" pitchFamily="34" charset="0"/>
            </a:endParaRPr>
          </a:p>
        </p:txBody>
      </p:sp>
      <p:sp>
        <p:nvSpPr>
          <p:cNvPr id="45066" name="Text Box 10"/>
          <p:cNvSpPr txBox="1">
            <a:spLocks noChangeArrowheads="1"/>
          </p:cNvSpPr>
          <p:nvPr userDrawn="1"/>
        </p:nvSpPr>
        <p:spPr bwMode="auto">
          <a:xfrm>
            <a:off x="8696325" y="6577013"/>
            <a:ext cx="419100" cy="244475"/>
          </a:xfrm>
          <a:prstGeom prst="rect">
            <a:avLst/>
          </a:prstGeom>
          <a:noFill/>
          <a:ln w="9525">
            <a:noFill/>
            <a:miter lim="800000"/>
            <a:headEnd/>
            <a:tailEnd/>
          </a:ln>
          <a:effectLst/>
        </p:spPr>
        <p:txBody>
          <a:bodyPr>
            <a:spAutoFit/>
          </a:bodyPr>
          <a:lstStyle/>
          <a:p>
            <a:pPr algn="r">
              <a:spcBef>
                <a:spcPct val="50000"/>
              </a:spcBef>
              <a:defRPr/>
            </a:pPr>
            <a:fld id="{6BA23920-2721-4690-8F05-8DDEB55D9B2D}" type="slidenum">
              <a:rPr lang="en-US" sz="1000" b="0" baseline="0">
                <a:solidFill>
                  <a:schemeClr val="bg1"/>
                </a:solidFill>
                <a:latin typeface="Arial" pitchFamily="34" charset="0"/>
              </a:rPr>
              <a:pPr algn="r">
                <a:spcBef>
                  <a:spcPct val="50000"/>
                </a:spcBef>
                <a:defRPr/>
              </a:pPr>
              <a:t>‹#›</a:t>
            </a:fld>
            <a:endParaRPr lang="en-US" sz="1000" b="0" baseline="0">
              <a:solidFill>
                <a:schemeClr val="bg1"/>
              </a:solidFill>
              <a:latin typeface="Arial" pitchFamily="34" charset="0"/>
            </a:endParaRPr>
          </a:p>
        </p:txBody>
      </p:sp>
      <p:sp>
        <p:nvSpPr>
          <p:cNvPr id="45094" name="Text Box 38"/>
          <p:cNvSpPr txBox="1">
            <a:spLocks noChangeArrowheads="1"/>
          </p:cNvSpPr>
          <p:nvPr userDrawn="1"/>
        </p:nvSpPr>
        <p:spPr bwMode="auto">
          <a:xfrm>
            <a:off x="422275" y="6410325"/>
            <a:ext cx="184150" cy="228600"/>
          </a:xfrm>
          <a:prstGeom prst="rect">
            <a:avLst/>
          </a:prstGeom>
          <a:noFill/>
          <a:ln w="9525">
            <a:noFill/>
            <a:miter lim="800000"/>
            <a:headEnd/>
            <a:tailEnd/>
          </a:ln>
          <a:effectLst/>
        </p:spPr>
        <p:txBody>
          <a:bodyPr wrap="none">
            <a:spAutoFit/>
          </a:bodyPr>
          <a:lstStyle/>
          <a:p>
            <a:pPr>
              <a:defRPr/>
            </a:pPr>
            <a:endParaRPr lang="en-US" sz="900" b="0" baseline="0"/>
          </a:p>
        </p:txBody>
      </p:sp>
      <p:sp>
        <p:nvSpPr>
          <p:cNvPr id="45095" name="Text Box 39"/>
          <p:cNvSpPr txBox="1">
            <a:spLocks noChangeArrowheads="1"/>
          </p:cNvSpPr>
          <p:nvPr userDrawn="1"/>
        </p:nvSpPr>
        <p:spPr bwMode="auto">
          <a:xfrm>
            <a:off x="422275" y="6448425"/>
            <a:ext cx="8383588" cy="274638"/>
          </a:xfrm>
          <a:prstGeom prst="rect">
            <a:avLst/>
          </a:prstGeom>
          <a:noFill/>
          <a:ln w="9525">
            <a:noFill/>
            <a:miter lim="800000"/>
            <a:headEnd/>
            <a:tailEnd/>
          </a:ln>
          <a:effectLst/>
        </p:spPr>
        <p:txBody>
          <a:bodyPr>
            <a:spAutoFit/>
          </a:bodyPr>
          <a:lstStyle/>
          <a:p>
            <a:pPr>
              <a:defRPr/>
            </a:pPr>
            <a:r>
              <a:rPr lang="en-US" sz="1200" b="0" baseline="0" dirty="0">
                <a:solidFill>
                  <a:srgbClr val="00718F"/>
                </a:solidFill>
              </a:rPr>
              <a:t>aventalearning.com					</a:t>
            </a:r>
            <a:fld id="{5A539D5D-4AF1-4B74-9491-143938024D19}" type="slidenum">
              <a:rPr lang="en-US" sz="1200" b="0" baseline="0">
                <a:solidFill>
                  <a:srgbClr val="00718F"/>
                </a:solidFill>
              </a:rPr>
              <a:pPr>
                <a:defRPr/>
              </a:pPr>
              <a:t>‹#›</a:t>
            </a:fld>
            <a:r>
              <a:rPr lang="en-US" sz="1200" b="0" baseline="0" dirty="0">
                <a:solidFill>
                  <a:srgbClr val="00718F"/>
                </a:solidFill>
              </a:rPr>
              <a:t>		800.594.5504</a:t>
            </a:r>
          </a:p>
        </p:txBody>
      </p:sp>
      <p:pic>
        <p:nvPicPr>
          <p:cNvPr id="1032" name="Picture 44" descr="Aventa_Logo_RGB_300pxwide"/>
          <p:cNvPicPr>
            <a:picLocks noChangeAspect="1" noChangeArrowheads="1"/>
          </p:cNvPicPr>
          <p:nvPr userDrawn="1"/>
        </p:nvPicPr>
        <p:blipFill>
          <a:blip r:embed="rId12" cstate="print"/>
          <a:srcRect/>
          <a:stretch>
            <a:fillRect/>
          </a:stretch>
        </p:blipFill>
        <p:spPr bwMode="auto">
          <a:xfrm>
            <a:off x="7269163" y="254000"/>
            <a:ext cx="1598612" cy="996950"/>
          </a:xfrm>
          <a:prstGeom prst="rect">
            <a:avLst/>
          </a:prstGeom>
          <a:noFill/>
          <a:ln w="9525">
            <a:noFill/>
            <a:miter lim="800000"/>
            <a:headEnd/>
            <a:tailEnd/>
          </a:ln>
        </p:spPr>
      </p:pic>
      <p:sp>
        <p:nvSpPr>
          <p:cNvPr id="1034" name="Rectangle 10"/>
          <p:cNvSpPr>
            <a:spLocks noChangeArrowheads="1"/>
          </p:cNvSpPr>
          <p:nvPr userDrawn="1"/>
        </p:nvSpPr>
        <p:spPr bwMode="auto">
          <a:xfrm>
            <a:off x="3324225" y="6391275"/>
            <a:ext cx="371475" cy="371475"/>
          </a:xfrm>
          <a:prstGeom prst="rect">
            <a:avLst/>
          </a:prstGeom>
          <a:solidFill>
            <a:srgbClr val="7BA648"/>
          </a:solidFill>
          <a:ln w="9525">
            <a:noFill/>
            <a:miter lim="800000"/>
            <a:headEnd/>
            <a:tailEnd/>
          </a:ln>
          <a:effectLst/>
        </p:spPr>
        <p:txBody>
          <a:bodyPr wrap="none" anchor="ctr"/>
          <a:lstStyle/>
          <a:p>
            <a:pPr>
              <a:defRPr/>
            </a:pPr>
            <a:endParaRPr lang="en-US"/>
          </a:p>
        </p:txBody>
      </p:sp>
      <p:sp>
        <p:nvSpPr>
          <p:cNvPr id="1035" name="Rectangle 11"/>
          <p:cNvSpPr>
            <a:spLocks noChangeArrowheads="1"/>
          </p:cNvSpPr>
          <p:nvPr userDrawn="1"/>
        </p:nvSpPr>
        <p:spPr bwMode="auto">
          <a:xfrm>
            <a:off x="3752850" y="6391275"/>
            <a:ext cx="371475" cy="371475"/>
          </a:xfrm>
          <a:prstGeom prst="rect">
            <a:avLst/>
          </a:prstGeom>
          <a:solidFill>
            <a:srgbClr val="00718F"/>
          </a:solidFill>
          <a:ln w="9525">
            <a:noFill/>
            <a:miter lim="800000"/>
            <a:headEnd/>
            <a:tailEnd/>
          </a:ln>
          <a:effectLst/>
        </p:spPr>
        <p:txBody>
          <a:bodyPr wrap="none" anchor="ctr"/>
          <a:lstStyle/>
          <a:p>
            <a:pPr>
              <a:defRPr/>
            </a:pPr>
            <a:endParaRPr lang="en-US"/>
          </a:p>
        </p:txBody>
      </p:sp>
      <p:sp>
        <p:nvSpPr>
          <p:cNvPr id="1036" name="Rectangle 12"/>
          <p:cNvSpPr>
            <a:spLocks noChangeArrowheads="1"/>
          </p:cNvSpPr>
          <p:nvPr userDrawn="1"/>
        </p:nvSpPr>
        <p:spPr bwMode="auto">
          <a:xfrm>
            <a:off x="4181475" y="6391275"/>
            <a:ext cx="371475" cy="371475"/>
          </a:xfrm>
          <a:prstGeom prst="rect">
            <a:avLst/>
          </a:prstGeom>
          <a:solidFill>
            <a:srgbClr val="004053"/>
          </a:solidFill>
          <a:ln w="9525">
            <a:noFill/>
            <a:miter lim="800000"/>
            <a:headEnd/>
            <a:tailEnd/>
          </a:ln>
          <a:effectLst/>
        </p:spPr>
        <p:txBody>
          <a:bodyPr wrap="none" anchor="ctr"/>
          <a:lstStyle/>
          <a:p>
            <a:pPr>
              <a:defRPr/>
            </a:pPr>
            <a:endParaRPr lang="en-US"/>
          </a:p>
        </p:txBody>
      </p:sp>
      <p:sp>
        <p:nvSpPr>
          <p:cNvPr id="1037" name="Rectangle 13"/>
          <p:cNvSpPr>
            <a:spLocks noChangeArrowheads="1"/>
          </p:cNvSpPr>
          <p:nvPr userDrawn="1"/>
        </p:nvSpPr>
        <p:spPr bwMode="auto">
          <a:xfrm>
            <a:off x="4610100" y="6391275"/>
            <a:ext cx="371475" cy="371475"/>
          </a:xfrm>
          <a:prstGeom prst="rect">
            <a:avLst/>
          </a:prstGeom>
          <a:solidFill>
            <a:srgbClr val="524C3C"/>
          </a:solidFill>
          <a:ln w="9525">
            <a:noFill/>
            <a:miter lim="800000"/>
            <a:headEnd/>
            <a:tailEnd/>
          </a:ln>
          <a:effectLst/>
        </p:spPr>
        <p:txBody>
          <a:bodyPr wrap="none" anchor="ctr"/>
          <a:lstStyle/>
          <a:p>
            <a:pPr>
              <a:defRPr/>
            </a:pPr>
            <a:endParaRPr lang="en-US"/>
          </a:p>
        </p:txBody>
      </p:sp>
      <p:sp>
        <p:nvSpPr>
          <p:cNvPr id="1038" name="Rectangle 14"/>
          <p:cNvSpPr>
            <a:spLocks noChangeArrowheads="1"/>
          </p:cNvSpPr>
          <p:nvPr userDrawn="1"/>
        </p:nvSpPr>
        <p:spPr bwMode="auto">
          <a:xfrm>
            <a:off x="5038725" y="6391275"/>
            <a:ext cx="371475" cy="371475"/>
          </a:xfrm>
          <a:prstGeom prst="rect">
            <a:avLst/>
          </a:prstGeom>
          <a:solidFill>
            <a:srgbClr val="9DD2C1"/>
          </a:solidFill>
          <a:ln w="9525">
            <a:noFill/>
            <a:miter lim="800000"/>
            <a:headEnd/>
            <a:tailEnd/>
          </a:ln>
          <a:effectLst/>
        </p:spPr>
        <p:txBody>
          <a:bodyPr wrap="none" anchor="ctr"/>
          <a:lstStyle/>
          <a:p>
            <a:pPr>
              <a:defRPr/>
            </a:pPr>
            <a:endParaRPr lang="en-US"/>
          </a:p>
        </p:txBody>
      </p:sp>
      <p:sp>
        <p:nvSpPr>
          <p:cNvPr id="1039" name="Rectangle 15"/>
          <p:cNvSpPr>
            <a:spLocks noChangeArrowheads="1"/>
          </p:cNvSpPr>
          <p:nvPr userDrawn="1"/>
        </p:nvSpPr>
        <p:spPr bwMode="auto">
          <a:xfrm>
            <a:off x="5467350" y="6391275"/>
            <a:ext cx="371475" cy="371475"/>
          </a:xfrm>
          <a:prstGeom prst="rect">
            <a:avLst/>
          </a:prstGeom>
          <a:solidFill>
            <a:srgbClr val="F7971C"/>
          </a:solidFill>
          <a:ln w="9525">
            <a:noFill/>
            <a:miter lim="800000"/>
            <a:headEnd/>
            <a:tailEnd/>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58" r:id="rId1"/>
    <p:sldLayoutId id="2147483657" r:id="rId2"/>
    <p:sldLayoutId id="2147483656" r:id="rId3"/>
    <p:sldLayoutId id="2147483655" r:id="rId4"/>
    <p:sldLayoutId id="2147483654" r:id="rId5"/>
    <p:sldLayoutId id="2147483653" r:id="rId6"/>
    <p:sldLayoutId id="2147483652" r:id="rId7"/>
    <p:sldLayoutId id="2147483651" r:id="rId8"/>
    <p:sldLayoutId id="2147483650" r:id="rId9"/>
    <p:sldLayoutId id="2147483649" r:id="rId10"/>
  </p:sldLayoutIdLst>
  <p:hf hdr="0" ftr="0" dt="0"/>
  <p:txStyles>
    <p:titleStyle>
      <a:lvl1pPr algn="l" rtl="0" eaLnBrk="0" fontAlgn="base" hangingPunct="0">
        <a:spcBef>
          <a:spcPct val="0"/>
        </a:spcBef>
        <a:spcAft>
          <a:spcPct val="0"/>
        </a:spcAft>
        <a:defRPr sz="3200">
          <a:solidFill>
            <a:srgbClr val="00718F"/>
          </a:solidFill>
          <a:latin typeface="+mj-lt"/>
          <a:ea typeface="+mj-ea"/>
          <a:cs typeface="+mj-cs"/>
        </a:defRPr>
      </a:lvl1pPr>
      <a:lvl2pPr algn="l" rtl="0" eaLnBrk="0" fontAlgn="base" hangingPunct="0">
        <a:spcBef>
          <a:spcPct val="0"/>
        </a:spcBef>
        <a:spcAft>
          <a:spcPct val="0"/>
        </a:spcAft>
        <a:defRPr sz="3200">
          <a:solidFill>
            <a:srgbClr val="00718F"/>
          </a:solidFill>
          <a:latin typeface="Calibri" pitchFamily="34" charset="0"/>
        </a:defRPr>
      </a:lvl2pPr>
      <a:lvl3pPr algn="l" rtl="0" eaLnBrk="0" fontAlgn="base" hangingPunct="0">
        <a:spcBef>
          <a:spcPct val="0"/>
        </a:spcBef>
        <a:spcAft>
          <a:spcPct val="0"/>
        </a:spcAft>
        <a:defRPr sz="3200">
          <a:solidFill>
            <a:srgbClr val="00718F"/>
          </a:solidFill>
          <a:latin typeface="Calibri" pitchFamily="34" charset="0"/>
        </a:defRPr>
      </a:lvl3pPr>
      <a:lvl4pPr algn="l" rtl="0" eaLnBrk="0" fontAlgn="base" hangingPunct="0">
        <a:spcBef>
          <a:spcPct val="0"/>
        </a:spcBef>
        <a:spcAft>
          <a:spcPct val="0"/>
        </a:spcAft>
        <a:defRPr sz="3200">
          <a:solidFill>
            <a:srgbClr val="00718F"/>
          </a:solidFill>
          <a:latin typeface="Calibri" pitchFamily="34" charset="0"/>
        </a:defRPr>
      </a:lvl4pPr>
      <a:lvl5pPr algn="l" rtl="0" eaLnBrk="0" fontAlgn="base" hangingPunct="0">
        <a:spcBef>
          <a:spcPct val="0"/>
        </a:spcBef>
        <a:spcAft>
          <a:spcPct val="0"/>
        </a:spcAft>
        <a:defRPr sz="3200">
          <a:solidFill>
            <a:srgbClr val="00718F"/>
          </a:solidFill>
          <a:latin typeface="Calibri" pitchFamily="34" charset="0"/>
        </a:defRPr>
      </a:lvl5pPr>
      <a:lvl6pPr marL="457200" algn="l" rtl="0" fontAlgn="base">
        <a:spcBef>
          <a:spcPct val="0"/>
        </a:spcBef>
        <a:spcAft>
          <a:spcPct val="0"/>
        </a:spcAft>
        <a:defRPr sz="3200">
          <a:solidFill>
            <a:srgbClr val="FF9900"/>
          </a:solidFill>
          <a:latin typeface="Myriad Pro" pitchFamily="34" charset="0"/>
        </a:defRPr>
      </a:lvl6pPr>
      <a:lvl7pPr marL="914400" algn="l" rtl="0" fontAlgn="base">
        <a:spcBef>
          <a:spcPct val="0"/>
        </a:spcBef>
        <a:spcAft>
          <a:spcPct val="0"/>
        </a:spcAft>
        <a:defRPr sz="3200">
          <a:solidFill>
            <a:srgbClr val="FF9900"/>
          </a:solidFill>
          <a:latin typeface="Myriad Pro" pitchFamily="34" charset="0"/>
        </a:defRPr>
      </a:lvl7pPr>
      <a:lvl8pPr marL="1371600" algn="l" rtl="0" fontAlgn="base">
        <a:spcBef>
          <a:spcPct val="0"/>
        </a:spcBef>
        <a:spcAft>
          <a:spcPct val="0"/>
        </a:spcAft>
        <a:defRPr sz="3200">
          <a:solidFill>
            <a:srgbClr val="FF9900"/>
          </a:solidFill>
          <a:latin typeface="Myriad Pro" pitchFamily="34" charset="0"/>
        </a:defRPr>
      </a:lvl8pPr>
      <a:lvl9pPr marL="1828800" algn="l" rtl="0" fontAlgn="base">
        <a:spcBef>
          <a:spcPct val="0"/>
        </a:spcBef>
        <a:spcAft>
          <a:spcPct val="0"/>
        </a:spcAft>
        <a:defRPr sz="3200">
          <a:solidFill>
            <a:srgbClr val="FF9900"/>
          </a:solidFill>
          <a:latin typeface="Myriad Pro" pitchFamily="34" charset="0"/>
        </a:defRPr>
      </a:lvl9pPr>
    </p:titleStyle>
    <p:bodyStyle>
      <a:lvl1pPr marL="342900" indent="-342900" algn="l" rtl="0" eaLnBrk="0" fontAlgn="base" hangingPunct="0">
        <a:spcBef>
          <a:spcPct val="20000"/>
        </a:spcBef>
        <a:spcAft>
          <a:spcPct val="0"/>
        </a:spcAft>
        <a:buClr>
          <a:srgbClr val="5F5F5F"/>
        </a:buClr>
        <a:buSzPct val="80000"/>
        <a:buChar char="•"/>
        <a:defRPr sz="2400">
          <a:solidFill>
            <a:srgbClr val="5F5F5F"/>
          </a:solidFill>
          <a:latin typeface="+mn-lt"/>
          <a:ea typeface="+mn-ea"/>
          <a:cs typeface="+mn-cs"/>
        </a:defRPr>
      </a:lvl1pPr>
      <a:lvl2pPr marL="742950" indent="-285750" algn="l" rtl="0" eaLnBrk="0" fontAlgn="base" hangingPunct="0">
        <a:spcBef>
          <a:spcPct val="25000"/>
        </a:spcBef>
        <a:spcAft>
          <a:spcPct val="0"/>
        </a:spcAft>
        <a:buClr>
          <a:srgbClr val="808080"/>
        </a:buClr>
        <a:buSzPct val="80000"/>
        <a:buFont typeface="Arial" charset="0"/>
        <a:buChar char="–"/>
        <a:defRPr sz="2200">
          <a:solidFill>
            <a:srgbClr val="808080"/>
          </a:solidFill>
          <a:latin typeface="+mn-lt"/>
        </a:defRPr>
      </a:lvl2pPr>
      <a:lvl3pPr marL="1143000" indent="-228600" algn="l" rtl="0" eaLnBrk="0" fontAlgn="base" hangingPunct="0">
        <a:spcBef>
          <a:spcPct val="35000"/>
        </a:spcBef>
        <a:spcAft>
          <a:spcPct val="0"/>
        </a:spcAft>
        <a:buClr>
          <a:srgbClr val="00718F"/>
        </a:buClr>
        <a:buSzPct val="80000"/>
        <a:buChar char="•"/>
        <a:defRPr sz="2000">
          <a:solidFill>
            <a:srgbClr val="00718F"/>
          </a:solidFill>
          <a:latin typeface="+mn-lt"/>
        </a:defRPr>
      </a:lvl3pPr>
      <a:lvl4pPr marL="1600200" indent="-228600" algn="l" rtl="0" eaLnBrk="0" fontAlgn="base" hangingPunct="0">
        <a:spcBef>
          <a:spcPct val="35000"/>
        </a:spcBef>
        <a:spcAft>
          <a:spcPct val="0"/>
        </a:spcAft>
        <a:buSzPct val="80000"/>
        <a:buFont typeface="Arial" charset="0"/>
        <a:buChar char="–"/>
        <a:defRPr sz="2000">
          <a:solidFill>
            <a:srgbClr val="F99D2C"/>
          </a:solidFill>
          <a:latin typeface="+mn-lt"/>
        </a:defRPr>
      </a:lvl4pPr>
      <a:lvl5pPr marL="2057400" indent="-228600" algn="l" rtl="0" eaLnBrk="0" fontAlgn="base" hangingPunct="0">
        <a:spcBef>
          <a:spcPct val="20000"/>
        </a:spcBef>
        <a:spcAft>
          <a:spcPct val="0"/>
        </a:spcAft>
        <a:buChar char="»"/>
        <a:defRPr sz="1600">
          <a:solidFill>
            <a:srgbClr val="C0C0C0"/>
          </a:solidFill>
          <a:latin typeface="+mj-lt"/>
        </a:defRPr>
      </a:lvl5pPr>
      <a:lvl6pPr marL="2514600" indent="-228600" algn="l" rtl="0" fontAlgn="base">
        <a:spcBef>
          <a:spcPct val="20000"/>
        </a:spcBef>
        <a:spcAft>
          <a:spcPct val="0"/>
        </a:spcAft>
        <a:buChar char="»"/>
        <a:defRPr sz="1600">
          <a:solidFill>
            <a:srgbClr val="C0C0C0"/>
          </a:solidFill>
          <a:latin typeface="+mj-lt"/>
        </a:defRPr>
      </a:lvl6pPr>
      <a:lvl7pPr marL="2971800" indent="-228600" algn="l" rtl="0" fontAlgn="base">
        <a:spcBef>
          <a:spcPct val="20000"/>
        </a:spcBef>
        <a:spcAft>
          <a:spcPct val="0"/>
        </a:spcAft>
        <a:buChar char="»"/>
        <a:defRPr sz="1600">
          <a:solidFill>
            <a:srgbClr val="C0C0C0"/>
          </a:solidFill>
          <a:latin typeface="+mj-lt"/>
        </a:defRPr>
      </a:lvl7pPr>
      <a:lvl8pPr marL="3429000" indent="-228600" algn="l" rtl="0" fontAlgn="base">
        <a:spcBef>
          <a:spcPct val="20000"/>
        </a:spcBef>
        <a:spcAft>
          <a:spcPct val="0"/>
        </a:spcAft>
        <a:buChar char="»"/>
        <a:defRPr sz="1600">
          <a:solidFill>
            <a:srgbClr val="C0C0C0"/>
          </a:solidFill>
          <a:latin typeface="+mj-lt"/>
        </a:defRPr>
      </a:lvl8pPr>
      <a:lvl9pPr marL="3886200" indent="-228600" algn="l" rtl="0" fontAlgn="base">
        <a:spcBef>
          <a:spcPct val="20000"/>
        </a:spcBef>
        <a:spcAft>
          <a:spcPct val="0"/>
        </a:spcAft>
        <a:buChar char="»"/>
        <a:defRPr sz="1600">
          <a:solidFill>
            <a:srgbClr val="C0C0C0"/>
          </a:solidFill>
          <a:latin typeface="+mj-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3182" y="173181"/>
            <a:ext cx="4340366" cy="3836844"/>
          </a:xfrm>
          <a:prstGeom prst="rect">
            <a:avLst/>
          </a:prstGeom>
          <a:solidFill>
            <a:srgbClr val="00718F"/>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3314" name="Rectangle 6"/>
          <p:cNvSpPr>
            <a:spLocks noGrp="1" noChangeArrowheads="1"/>
          </p:cNvSpPr>
          <p:nvPr>
            <p:ph type="ctrTitle" idx="4294967295"/>
          </p:nvPr>
        </p:nvSpPr>
        <p:spPr>
          <a:xfrm>
            <a:off x="336984" y="4152900"/>
            <a:ext cx="4501716" cy="2070100"/>
          </a:xfrm>
        </p:spPr>
        <p:txBody>
          <a:bodyPr anchor="b"/>
          <a:lstStyle/>
          <a:p>
            <a:r>
              <a:rPr lang="en-US" dirty="0" smtClean="0"/>
              <a:t>Blending Traditional </a:t>
            </a:r>
            <a:br>
              <a:rPr lang="en-US" dirty="0" smtClean="0"/>
            </a:br>
            <a:r>
              <a:rPr lang="en-US" dirty="0" smtClean="0"/>
              <a:t>and Online Learning: </a:t>
            </a:r>
            <a:br>
              <a:rPr lang="en-US" dirty="0" smtClean="0"/>
            </a:br>
            <a:r>
              <a:rPr lang="en-US" dirty="0" smtClean="0"/>
              <a:t>Best Practices to Get </a:t>
            </a:r>
            <a:br>
              <a:rPr lang="en-US" dirty="0" smtClean="0"/>
            </a:br>
            <a:r>
              <a:rPr lang="en-US" dirty="0" smtClean="0"/>
              <a:t>Your School Started </a:t>
            </a:r>
          </a:p>
        </p:txBody>
      </p:sp>
      <p:sp>
        <p:nvSpPr>
          <p:cNvPr id="13315" name="Rectangle 12"/>
          <p:cNvSpPr>
            <a:spLocks noChangeArrowheads="1"/>
          </p:cNvSpPr>
          <p:nvPr/>
        </p:nvSpPr>
        <p:spPr bwMode="auto">
          <a:xfrm>
            <a:off x="6686550" y="114300"/>
            <a:ext cx="2314575" cy="1371600"/>
          </a:xfrm>
          <a:prstGeom prst="rect">
            <a:avLst/>
          </a:prstGeom>
          <a:solidFill>
            <a:schemeClr val="bg1"/>
          </a:solidFill>
          <a:ln w="9525">
            <a:noFill/>
            <a:miter lim="800000"/>
            <a:headEnd/>
            <a:tailEnd/>
          </a:ln>
        </p:spPr>
        <p:txBody>
          <a:bodyPr wrap="none" anchor="ctr"/>
          <a:lstStyle/>
          <a:p>
            <a:endParaRPr lang="en-US" sz="2400" b="0" baseline="0"/>
          </a:p>
        </p:txBody>
      </p:sp>
      <p:pic>
        <p:nvPicPr>
          <p:cNvPr id="13316" name="Picture 13" descr="Aventa_Logo_2010"/>
          <p:cNvPicPr>
            <a:picLocks noChangeAspect="1" noChangeArrowheads="1"/>
          </p:cNvPicPr>
          <p:nvPr/>
        </p:nvPicPr>
        <p:blipFill>
          <a:blip r:embed="rId3" cstate="print"/>
          <a:srcRect/>
          <a:stretch>
            <a:fillRect/>
          </a:stretch>
        </p:blipFill>
        <p:spPr bwMode="auto">
          <a:xfrm>
            <a:off x="565584" y="1598631"/>
            <a:ext cx="3451659" cy="1230294"/>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4642284" y="1907169"/>
            <a:ext cx="2101554" cy="2101554"/>
          </a:xfrm>
          <a:prstGeom prst="rect">
            <a:avLst/>
          </a:prstGeom>
          <a:solidFill>
            <a:srgbClr val="7BA648"/>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0" name="Rectangle 9"/>
          <p:cNvSpPr/>
          <p:nvPr/>
        </p:nvSpPr>
        <p:spPr>
          <a:xfrm>
            <a:off x="6884407" y="1907169"/>
            <a:ext cx="2101554" cy="2101554"/>
          </a:xfrm>
          <a:prstGeom prst="rect">
            <a:avLst/>
          </a:prstGeom>
          <a:solidFill>
            <a:srgbClr val="F7971C"/>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3" name="Rectangle 12"/>
          <p:cNvSpPr/>
          <p:nvPr/>
        </p:nvSpPr>
        <p:spPr>
          <a:xfrm>
            <a:off x="470334" y="6261100"/>
            <a:ext cx="8273616" cy="596900"/>
          </a:xfrm>
          <a:prstGeom prst="rect">
            <a:avLst/>
          </a:prstGeom>
          <a:solidFill>
            <a:schemeClr val="bg1"/>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4" name="Rectangle 13"/>
          <p:cNvSpPr/>
          <p:nvPr/>
        </p:nvSpPr>
        <p:spPr>
          <a:xfrm>
            <a:off x="4642284" y="4127648"/>
            <a:ext cx="2101554" cy="2101554"/>
          </a:xfrm>
          <a:prstGeom prst="rect">
            <a:avLst/>
          </a:prstGeom>
          <a:solidFill>
            <a:srgbClr val="00516B"/>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5" name="Rectangle 14"/>
          <p:cNvSpPr/>
          <p:nvPr/>
        </p:nvSpPr>
        <p:spPr>
          <a:xfrm>
            <a:off x="6884407" y="4127648"/>
            <a:ext cx="2101554" cy="2101554"/>
          </a:xfrm>
          <a:prstGeom prst="rect">
            <a:avLst/>
          </a:prstGeom>
          <a:solidFill>
            <a:srgbClr val="524C3C"/>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pic>
        <p:nvPicPr>
          <p:cNvPr id="1026" name="Picture 2"/>
          <p:cNvPicPr>
            <a:picLocks noChangeAspect="1" noChangeArrowheads="1"/>
          </p:cNvPicPr>
          <p:nvPr/>
        </p:nvPicPr>
        <p:blipFill>
          <a:blip r:embed="rId4" cstate="print"/>
          <a:srcRect/>
          <a:stretch>
            <a:fillRect/>
          </a:stretch>
        </p:blipFill>
        <p:spPr bwMode="auto">
          <a:xfrm>
            <a:off x="4857750" y="2743200"/>
            <a:ext cx="1657488" cy="464097"/>
          </a:xfrm>
          <a:prstGeom prst="rect">
            <a:avLst/>
          </a:prstGeom>
          <a:ln>
            <a:noFill/>
          </a:ln>
          <a:effectLst>
            <a:outerShdw blurRad="292100" dist="139700" dir="2700000" algn="tl" rotWithShape="0">
              <a:srgbClr val="333333">
                <a:alpha val="65000"/>
              </a:srgbClr>
            </a:outerShdw>
          </a:effectLst>
        </p:spPr>
      </p:pic>
      <p:pic>
        <p:nvPicPr>
          <p:cNvPr id="12" name="Picture 17"/>
          <p:cNvPicPr>
            <a:picLocks noChangeAspect="1" noChangeArrowheads="1"/>
          </p:cNvPicPr>
          <p:nvPr/>
        </p:nvPicPr>
        <p:blipFill>
          <a:blip r:embed="rId5" cstate="print"/>
          <a:srcRect l="5415" t="4466" r="5415" b="5415"/>
          <a:stretch>
            <a:fillRect/>
          </a:stretch>
        </p:blipFill>
        <p:spPr bwMode="auto">
          <a:xfrm>
            <a:off x="7446168" y="2484437"/>
            <a:ext cx="935038" cy="944563"/>
          </a:xfrm>
          <a:prstGeom prst="rect">
            <a:avLst/>
          </a:prstGeom>
          <a:ln>
            <a:noFill/>
          </a:ln>
          <a:effectLst>
            <a:outerShdw blurRad="127000" dist="50800" dir="2700000" algn="tl" rotWithShape="0">
              <a:srgbClr val="333333">
                <a:alpha val="65000"/>
              </a:srgbClr>
            </a:outerShdw>
          </a:effectLst>
        </p:spPr>
      </p:pic>
      <p:pic>
        <p:nvPicPr>
          <p:cNvPr id="2" name="Picture 2" descr="SCCOE-logo-Rect"/>
          <p:cNvPicPr>
            <a:picLocks noChangeAspect="1" noChangeArrowheads="1"/>
          </p:cNvPicPr>
          <p:nvPr/>
        </p:nvPicPr>
        <p:blipFill>
          <a:blip r:embed="rId6" cstate="print"/>
          <a:srcRect/>
          <a:stretch>
            <a:fillRect/>
          </a:stretch>
        </p:blipFill>
        <p:spPr bwMode="auto">
          <a:xfrm>
            <a:off x="4876800" y="4818615"/>
            <a:ext cx="1609725" cy="600576"/>
          </a:xfrm>
          <a:prstGeom prst="rect">
            <a:avLst/>
          </a:prstGeom>
          <a:ln>
            <a:noFill/>
          </a:ln>
          <a:effectLst>
            <a:outerShdw blurRad="292100" dist="139700" dir="2700000" algn="tl" rotWithShape="0">
              <a:srgbClr val="333333">
                <a:alpha val="65000"/>
              </a:srgbClr>
            </a:outerShdw>
          </a:effectLst>
        </p:spPr>
      </p:pic>
      <p:pic>
        <p:nvPicPr>
          <p:cNvPr id="16" name="Picture 4"/>
          <p:cNvPicPr>
            <a:picLocks noChangeAspect="1" noChangeArrowheads="1"/>
          </p:cNvPicPr>
          <p:nvPr/>
        </p:nvPicPr>
        <p:blipFill>
          <a:blip r:embed="rId7" cstate="print"/>
          <a:srcRect/>
          <a:stretch>
            <a:fillRect/>
          </a:stretch>
        </p:blipFill>
        <p:spPr bwMode="auto">
          <a:xfrm>
            <a:off x="7017757" y="4856715"/>
            <a:ext cx="1859543" cy="48348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588" y="190500"/>
            <a:ext cx="6565900" cy="1574800"/>
          </a:xfrm>
        </p:spPr>
        <p:txBody>
          <a:bodyPr/>
          <a:lstStyle/>
          <a:p>
            <a:pPr>
              <a:defRPr/>
            </a:pPr>
            <a:r>
              <a:rPr dirty="0" smtClean="0"/>
              <a:t>Blended Learning Case Study #2:</a:t>
            </a:r>
            <a:br>
              <a:rPr dirty="0" smtClean="0"/>
            </a:br>
            <a:r>
              <a:rPr dirty="0" smtClean="0"/>
              <a:t>Chicago Public Schools</a:t>
            </a:r>
            <a:br>
              <a:rPr dirty="0" smtClean="0"/>
            </a:br>
            <a:endParaRPr dirty="0"/>
          </a:p>
        </p:txBody>
      </p:sp>
      <p:sp>
        <p:nvSpPr>
          <p:cNvPr id="3" name="Content Placeholder 2"/>
          <p:cNvSpPr>
            <a:spLocks noGrp="1"/>
          </p:cNvSpPr>
          <p:nvPr>
            <p:ph idx="1"/>
          </p:nvPr>
        </p:nvSpPr>
        <p:spPr>
          <a:xfrm>
            <a:off x="495299" y="1257300"/>
            <a:ext cx="8258176" cy="4879975"/>
          </a:xfrm>
        </p:spPr>
        <p:txBody>
          <a:bodyPr/>
          <a:lstStyle/>
          <a:p>
            <a:pPr>
              <a:buClr>
                <a:srgbClr val="EA7200"/>
              </a:buClr>
              <a:buFont typeface="Calibri" pitchFamily="34" charset="0"/>
              <a:buChar char="•"/>
              <a:defRPr/>
            </a:pPr>
            <a:r>
              <a:rPr lang="en-US" sz="2000" dirty="0" smtClean="0">
                <a:solidFill>
                  <a:schemeClr val="tx1">
                    <a:lumMod val="85000"/>
                    <a:lumOff val="15000"/>
                  </a:schemeClr>
                </a:solidFill>
              </a:rPr>
              <a:t>Educational Need – Credit Recovery</a:t>
            </a:r>
            <a:endParaRPr lang="en-US" sz="1800" dirty="0" smtClean="0">
              <a:solidFill>
                <a:schemeClr val="tx1">
                  <a:lumMod val="85000"/>
                  <a:lumOff val="15000"/>
                </a:schemeClr>
              </a:solidFill>
            </a:endParaRPr>
          </a:p>
          <a:p>
            <a:pPr marL="573088" indent="-228600">
              <a:buClr>
                <a:srgbClr val="F7971C"/>
              </a:buClr>
              <a:buFont typeface="Calibri" pitchFamily="34" charset="0"/>
              <a:buChar char="–"/>
              <a:defRPr/>
            </a:pPr>
            <a:r>
              <a:rPr lang="en-US" sz="1800" dirty="0" smtClean="0">
                <a:solidFill>
                  <a:schemeClr val="tx1">
                    <a:lumMod val="85000"/>
                    <a:lumOff val="15000"/>
                  </a:schemeClr>
                </a:solidFill>
              </a:rPr>
              <a:t>Over </a:t>
            </a:r>
            <a:r>
              <a:rPr lang="en-US" sz="1800" b="1" dirty="0" smtClean="0">
                <a:solidFill>
                  <a:schemeClr val="tx1">
                    <a:lumMod val="85000"/>
                    <a:lumOff val="15000"/>
                  </a:schemeClr>
                </a:solidFill>
              </a:rPr>
              <a:t>400,000 </a:t>
            </a:r>
            <a:r>
              <a:rPr lang="en-US" sz="1800" dirty="0" smtClean="0">
                <a:solidFill>
                  <a:schemeClr val="tx1">
                    <a:lumMod val="85000"/>
                    <a:lumOff val="15000"/>
                  </a:schemeClr>
                </a:solidFill>
              </a:rPr>
              <a:t>students</a:t>
            </a:r>
          </a:p>
          <a:p>
            <a:pPr marL="573088" indent="-228600">
              <a:buClr>
                <a:srgbClr val="F7971C"/>
              </a:buClr>
              <a:buFont typeface="Calibri" pitchFamily="34" charset="0"/>
              <a:buChar char="–"/>
              <a:defRPr/>
            </a:pPr>
            <a:r>
              <a:rPr lang="en-US" sz="1800" b="1" dirty="0" smtClean="0">
                <a:solidFill>
                  <a:schemeClr val="tx1">
                    <a:lumMod val="85000"/>
                    <a:lumOff val="15000"/>
                  </a:schemeClr>
                </a:solidFill>
              </a:rPr>
              <a:t>137</a:t>
            </a:r>
            <a:r>
              <a:rPr lang="en-US" sz="1800" dirty="0" smtClean="0">
                <a:solidFill>
                  <a:schemeClr val="tx1">
                    <a:lumMod val="85000"/>
                    <a:lumOff val="15000"/>
                  </a:schemeClr>
                </a:solidFill>
              </a:rPr>
              <a:t> High Schools</a:t>
            </a:r>
          </a:p>
          <a:p>
            <a:pPr marL="573088" indent="-228600">
              <a:buClr>
                <a:srgbClr val="F7971C"/>
              </a:buClr>
              <a:buFont typeface="Calibri" pitchFamily="34" charset="0"/>
              <a:buChar char="–"/>
              <a:defRPr/>
            </a:pPr>
            <a:r>
              <a:rPr lang="en-US" sz="1800" b="1" dirty="0" smtClean="0">
                <a:solidFill>
                  <a:schemeClr val="tx1">
                    <a:lumMod val="85000"/>
                    <a:lumOff val="15000"/>
                  </a:schemeClr>
                </a:solidFill>
              </a:rPr>
              <a:t>85%</a:t>
            </a:r>
            <a:r>
              <a:rPr lang="en-US" sz="1800" dirty="0" smtClean="0">
                <a:solidFill>
                  <a:schemeClr val="tx1">
                    <a:lumMod val="85000"/>
                    <a:lumOff val="15000"/>
                  </a:schemeClr>
                </a:solidFill>
              </a:rPr>
              <a:t> at poverty level</a:t>
            </a:r>
          </a:p>
          <a:p>
            <a:pPr marL="573088" indent="-228600">
              <a:buClr>
                <a:srgbClr val="F7971C"/>
              </a:buClr>
              <a:buFont typeface="Calibri" pitchFamily="34" charset="0"/>
              <a:buChar char="–"/>
              <a:defRPr/>
            </a:pPr>
            <a:r>
              <a:rPr lang="en-US" sz="1800" b="1" dirty="0" smtClean="0">
                <a:solidFill>
                  <a:schemeClr val="tx1">
                    <a:lumMod val="85000"/>
                    <a:lumOff val="15000"/>
                  </a:schemeClr>
                </a:solidFill>
              </a:rPr>
              <a:t>87%</a:t>
            </a:r>
            <a:r>
              <a:rPr lang="en-US" sz="1800" dirty="0" smtClean="0">
                <a:solidFill>
                  <a:schemeClr val="tx1">
                    <a:lumMod val="85000"/>
                    <a:lumOff val="15000"/>
                  </a:schemeClr>
                </a:solidFill>
              </a:rPr>
              <a:t> minority</a:t>
            </a:r>
          </a:p>
          <a:p>
            <a:pPr marL="573088" indent="-228600">
              <a:buClr>
                <a:srgbClr val="F7971C"/>
              </a:buClr>
              <a:buFont typeface="Calibri" pitchFamily="34" charset="0"/>
              <a:buChar char="–"/>
              <a:defRPr/>
            </a:pPr>
            <a:r>
              <a:rPr lang="en-US" sz="1800" b="1" dirty="0" smtClean="0">
                <a:solidFill>
                  <a:schemeClr val="tx1">
                    <a:lumMod val="85000"/>
                    <a:lumOff val="15000"/>
                  </a:schemeClr>
                </a:solidFill>
              </a:rPr>
              <a:t>14.4%</a:t>
            </a:r>
            <a:r>
              <a:rPr lang="en-US" sz="1800" dirty="0" smtClean="0">
                <a:solidFill>
                  <a:schemeClr val="tx1">
                    <a:lumMod val="85000"/>
                    <a:lumOff val="15000"/>
                  </a:schemeClr>
                </a:solidFill>
              </a:rPr>
              <a:t> ELL</a:t>
            </a:r>
          </a:p>
          <a:p>
            <a:pPr marL="573088" indent="-228600">
              <a:buClr>
                <a:srgbClr val="F7971C"/>
              </a:buClr>
              <a:buFont typeface="Calibri" pitchFamily="34" charset="0"/>
              <a:buChar char="–"/>
              <a:defRPr/>
            </a:pPr>
            <a:r>
              <a:rPr lang="en-US" sz="1800" dirty="0" smtClean="0">
                <a:solidFill>
                  <a:schemeClr val="tx1">
                    <a:lumMod val="85000"/>
                    <a:lumOff val="15000"/>
                  </a:schemeClr>
                </a:solidFill>
              </a:rPr>
              <a:t>High drop out rates; low graduation rates</a:t>
            </a:r>
          </a:p>
          <a:p>
            <a:pPr>
              <a:buClr>
                <a:srgbClr val="EA7200"/>
              </a:buClr>
              <a:buFont typeface="Calibri" pitchFamily="34" charset="0"/>
              <a:buChar char="•"/>
              <a:defRPr/>
            </a:pPr>
            <a:r>
              <a:rPr lang="en-US" sz="2000" dirty="0" smtClean="0">
                <a:solidFill>
                  <a:schemeClr val="tx1">
                    <a:lumMod val="85000"/>
                    <a:lumOff val="15000"/>
                  </a:schemeClr>
                </a:solidFill>
              </a:rPr>
              <a:t>Blended Learning Solution</a:t>
            </a:r>
            <a:endParaRPr lang="en-US" sz="1800" dirty="0" smtClean="0">
              <a:solidFill>
                <a:schemeClr val="tx1">
                  <a:lumMod val="85000"/>
                  <a:lumOff val="15000"/>
                </a:schemeClr>
              </a:solidFill>
            </a:endParaRPr>
          </a:p>
          <a:p>
            <a:pPr marL="573088" indent="-228600">
              <a:buClr>
                <a:srgbClr val="F7971C"/>
              </a:buClr>
              <a:buFont typeface="Calibri" pitchFamily="34" charset="0"/>
              <a:buChar char="–"/>
              <a:defRPr/>
            </a:pPr>
            <a:r>
              <a:rPr lang="en-US" sz="1800" b="1" dirty="0" smtClean="0">
                <a:solidFill>
                  <a:schemeClr val="tx1">
                    <a:lumMod val="85000"/>
                    <a:lumOff val="15000"/>
                  </a:schemeClr>
                </a:solidFill>
              </a:rPr>
              <a:t>2008</a:t>
            </a:r>
            <a:r>
              <a:rPr lang="en-US" sz="1800" dirty="0" smtClean="0">
                <a:solidFill>
                  <a:schemeClr val="tx1">
                    <a:lumMod val="85000"/>
                    <a:lumOff val="15000"/>
                  </a:schemeClr>
                </a:solidFill>
              </a:rPr>
              <a:t> online credit recovery pilot</a:t>
            </a:r>
          </a:p>
          <a:p>
            <a:pPr marL="573088" indent="-228600">
              <a:buClr>
                <a:srgbClr val="F7971C"/>
              </a:buClr>
              <a:buFont typeface="Calibri" pitchFamily="34" charset="0"/>
              <a:buChar char="–"/>
              <a:defRPr/>
            </a:pPr>
            <a:r>
              <a:rPr lang="en-US" sz="1800" dirty="0" smtClean="0">
                <a:solidFill>
                  <a:schemeClr val="tx1">
                    <a:lumMod val="85000"/>
                    <a:lumOff val="15000"/>
                  </a:schemeClr>
                </a:solidFill>
              </a:rPr>
              <a:t>Today, online credit recovery and core curriculum offered at </a:t>
            </a:r>
            <a:r>
              <a:rPr lang="en-US" sz="1800" b="1" dirty="0" smtClean="0">
                <a:solidFill>
                  <a:schemeClr val="tx1">
                    <a:lumMod val="85000"/>
                    <a:lumOff val="15000"/>
                  </a:schemeClr>
                </a:solidFill>
              </a:rPr>
              <a:t>&gt;90%</a:t>
            </a:r>
            <a:r>
              <a:rPr lang="en-US" sz="1800" dirty="0" smtClean="0">
                <a:solidFill>
                  <a:schemeClr val="tx1">
                    <a:lumMod val="85000"/>
                    <a:lumOff val="15000"/>
                  </a:schemeClr>
                </a:solidFill>
              </a:rPr>
              <a:t> CPS schools</a:t>
            </a:r>
          </a:p>
          <a:p>
            <a:pPr>
              <a:buClr>
                <a:srgbClr val="EA7200"/>
              </a:buClr>
              <a:buFont typeface="Calibri" pitchFamily="34" charset="0"/>
              <a:buChar char="•"/>
              <a:defRPr/>
            </a:pPr>
            <a:r>
              <a:rPr lang="en-US" sz="2000" dirty="0" smtClean="0">
                <a:solidFill>
                  <a:schemeClr val="tx1">
                    <a:lumMod val="85000"/>
                    <a:lumOff val="15000"/>
                  </a:schemeClr>
                </a:solidFill>
              </a:rPr>
              <a:t>Results</a:t>
            </a:r>
            <a:endParaRPr lang="en-US" sz="1800" dirty="0" smtClean="0">
              <a:solidFill>
                <a:schemeClr val="tx1">
                  <a:lumMod val="85000"/>
                  <a:lumOff val="15000"/>
                </a:schemeClr>
              </a:solidFill>
            </a:endParaRPr>
          </a:p>
          <a:p>
            <a:pPr marL="573088" indent="-228600">
              <a:buClr>
                <a:srgbClr val="F7971C"/>
              </a:buClr>
              <a:buFont typeface="Calibri" pitchFamily="34" charset="0"/>
              <a:buChar char="–"/>
              <a:defRPr/>
            </a:pPr>
            <a:r>
              <a:rPr lang="en-US" sz="1800" b="1" dirty="0" smtClean="0">
                <a:solidFill>
                  <a:schemeClr val="tx1">
                    <a:lumMod val="85000"/>
                    <a:lumOff val="15000"/>
                  </a:schemeClr>
                </a:solidFill>
              </a:rPr>
              <a:t>1,000 </a:t>
            </a:r>
            <a:r>
              <a:rPr lang="en-US" sz="1800" dirty="0" smtClean="0">
                <a:solidFill>
                  <a:schemeClr val="tx1">
                    <a:lumMod val="85000"/>
                    <a:lumOff val="15000"/>
                  </a:schemeClr>
                </a:solidFill>
              </a:rPr>
              <a:t>at-risk students graduated in 2010 after taking credit recovery classes</a:t>
            </a:r>
          </a:p>
          <a:p>
            <a:pPr marL="573088" indent="-228600">
              <a:buClr>
                <a:srgbClr val="F7971C"/>
              </a:buClr>
              <a:buFont typeface="Calibri" pitchFamily="34" charset="0"/>
              <a:buChar char="–"/>
              <a:defRPr/>
            </a:pPr>
            <a:r>
              <a:rPr lang="en-US" sz="1800" b="1" dirty="0" smtClean="0">
                <a:solidFill>
                  <a:schemeClr val="tx1">
                    <a:lumMod val="85000"/>
                    <a:lumOff val="15000"/>
                  </a:schemeClr>
                </a:solidFill>
              </a:rPr>
              <a:t>4,000 </a:t>
            </a:r>
            <a:r>
              <a:rPr lang="en-US" sz="1800" dirty="0" smtClean="0">
                <a:solidFill>
                  <a:schemeClr val="tx1">
                    <a:lumMod val="85000"/>
                    <a:lumOff val="15000"/>
                  </a:schemeClr>
                </a:solidFill>
              </a:rPr>
              <a:t>high school students enrolled in virtual high school</a:t>
            </a:r>
          </a:p>
          <a:p>
            <a:pPr marL="573088" indent="-228600">
              <a:buClr>
                <a:srgbClr val="F7971C"/>
              </a:buClr>
              <a:buFont typeface="Calibri" pitchFamily="34" charset="0"/>
              <a:buChar char="–"/>
              <a:defRPr/>
            </a:pPr>
            <a:r>
              <a:rPr lang="en-US" sz="1800" dirty="0" smtClean="0">
                <a:solidFill>
                  <a:schemeClr val="tx1">
                    <a:lumMod val="85000"/>
                    <a:lumOff val="15000"/>
                  </a:schemeClr>
                </a:solidFill>
              </a:rPr>
              <a:t>Every child has access to a high quality, flexible learning option that meets </a:t>
            </a:r>
            <a:br>
              <a:rPr lang="en-US" sz="1800" dirty="0" smtClean="0">
                <a:solidFill>
                  <a:schemeClr val="tx1">
                    <a:lumMod val="85000"/>
                    <a:lumOff val="15000"/>
                  </a:schemeClr>
                </a:solidFill>
              </a:rPr>
            </a:br>
            <a:r>
              <a:rPr lang="en-US" sz="1800" dirty="0" smtClean="0">
                <a:solidFill>
                  <a:schemeClr val="tx1">
                    <a:lumMod val="85000"/>
                    <a:lumOff val="15000"/>
                  </a:schemeClr>
                </a:solidFill>
              </a:rPr>
              <a:t>his or her needs</a:t>
            </a:r>
            <a:br>
              <a:rPr lang="en-US" sz="1800" dirty="0" smtClean="0">
                <a:solidFill>
                  <a:schemeClr val="tx1">
                    <a:lumMod val="85000"/>
                    <a:lumOff val="15000"/>
                  </a:schemeClr>
                </a:solidFill>
              </a:rPr>
            </a:br>
            <a:endParaRPr lang="en-US" sz="1800" dirty="0">
              <a:solidFill>
                <a:schemeClr val="tx1">
                  <a:lumMod val="85000"/>
                  <a:lumOff val="15000"/>
                </a:schemeClr>
              </a:solidFill>
            </a:endParaRPr>
          </a:p>
        </p:txBody>
      </p:sp>
      <p:pic>
        <p:nvPicPr>
          <p:cNvPr id="60419" name="Picture 3" descr="case-study.jpg"/>
          <p:cNvPicPr>
            <a:picLocks noChangeAspect="1"/>
          </p:cNvPicPr>
          <p:nvPr/>
        </p:nvPicPr>
        <p:blipFill>
          <a:blip r:embed="rId3" cstate="print"/>
          <a:srcRect/>
          <a:stretch>
            <a:fillRect/>
          </a:stretch>
        </p:blipFill>
        <p:spPr bwMode="auto">
          <a:xfrm>
            <a:off x="6511925" y="184150"/>
            <a:ext cx="2493963" cy="1189038"/>
          </a:xfrm>
          <a:prstGeom prst="rect">
            <a:avLst/>
          </a:prstGeom>
          <a:noFill/>
          <a:ln w="9525">
            <a:noFill/>
            <a:miter lim="800000"/>
            <a:headEnd/>
            <a:tailEnd/>
          </a:ln>
        </p:spPr>
      </p:pic>
      <p:sp>
        <p:nvSpPr>
          <p:cNvPr id="5" name="Rectangle 4"/>
          <p:cNvSpPr/>
          <p:nvPr/>
        </p:nvSpPr>
        <p:spPr>
          <a:xfrm>
            <a:off x="6511925" y="1430919"/>
            <a:ext cx="2474036" cy="1255131"/>
          </a:xfrm>
          <a:prstGeom prst="rect">
            <a:avLst/>
          </a:prstGeom>
          <a:solidFill>
            <a:srgbClr val="F7971C"/>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pic>
        <p:nvPicPr>
          <p:cNvPr id="6" name="Picture 17"/>
          <p:cNvPicPr>
            <a:picLocks noChangeAspect="1" noChangeArrowheads="1"/>
          </p:cNvPicPr>
          <p:nvPr/>
        </p:nvPicPr>
        <p:blipFill>
          <a:blip r:embed="rId4" cstate="print"/>
          <a:srcRect l="5415" t="4466" r="5415" b="5415"/>
          <a:stretch>
            <a:fillRect/>
          </a:stretch>
        </p:blipFill>
        <p:spPr bwMode="auto">
          <a:xfrm>
            <a:off x="7303293" y="1570037"/>
            <a:ext cx="935038" cy="944563"/>
          </a:xfrm>
          <a:prstGeom prst="rect">
            <a:avLst/>
          </a:prstGeom>
          <a:ln>
            <a:noFill/>
          </a:ln>
          <a:effectLst>
            <a:outerShdw blurRad="127000" dist="508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588" y="279400"/>
            <a:ext cx="6565900" cy="904875"/>
          </a:xfrm>
        </p:spPr>
        <p:txBody>
          <a:bodyPr/>
          <a:lstStyle/>
          <a:p>
            <a:pPr>
              <a:defRPr/>
            </a:pPr>
            <a:r>
              <a:rPr dirty="0" smtClean="0"/>
              <a:t>Blended Learning Case Study #3: </a:t>
            </a:r>
            <a:br>
              <a:rPr dirty="0" smtClean="0"/>
            </a:br>
            <a:r>
              <a:rPr dirty="0" smtClean="0"/>
              <a:t>SCCOE</a:t>
            </a:r>
            <a:endParaRPr dirty="0"/>
          </a:p>
        </p:txBody>
      </p:sp>
      <p:pic>
        <p:nvPicPr>
          <p:cNvPr id="58371" name="Picture 3" descr="case-study.jpg"/>
          <p:cNvPicPr>
            <a:picLocks noChangeAspect="1"/>
          </p:cNvPicPr>
          <p:nvPr/>
        </p:nvPicPr>
        <p:blipFill>
          <a:blip r:embed="rId3" cstate="print"/>
          <a:srcRect/>
          <a:stretch>
            <a:fillRect/>
          </a:stretch>
        </p:blipFill>
        <p:spPr bwMode="auto">
          <a:xfrm>
            <a:off x="6511925" y="184150"/>
            <a:ext cx="2493963" cy="1189038"/>
          </a:xfrm>
          <a:prstGeom prst="rect">
            <a:avLst/>
          </a:prstGeom>
          <a:noFill/>
          <a:ln w="9525">
            <a:noFill/>
            <a:miter lim="800000"/>
            <a:headEnd/>
            <a:tailEnd/>
          </a:ln>
        </p:spPr>
      </p:pic>
      <p:sp>
        <p:nvSpPr>
          <p:cNvPr id="6" name="Content Placeholder 2"/>
          <p:cNvSpPr>
            <a:spLocks noGrp="1"/>
          </p:cNvSpPr>
          <p:nvPr>
            <p:ph idx="1"/>
          </p:nvPr>
        </p:nvSpPr>
        <p:spPr>
          <a:xfrm>
            <a:off x="463024" y="1257300"/>
            <a:ext cx="8648702" cy="4879975"/>
          </a:xfrm>
        </p:spPr>
        <p:txBody>
          <a:bodyPr/>
          <a:lstStyle/>
          <a:p>
            <a:pPr marL="225425" indent="-223838">
              <a:buClr>
                <a:srgbClr val="EA7200"/>
              </a:buClr>
              <a:buFont typeface="Arial" pitchFamily="34" charset="0"/>
              <a:buChar char="•"/>
              <a:defRPr/>
            </a:pPr>
            <a:r>
              <a:rPr lang="en-US" sz="2000" dirty="0" smtClean="0">
                <a:solidFill>
                  <a:schemeClr val="tx1">
                    <a:lumMod val="85000"/>
                    <a:lumOff val="15000"/>
                  </a:schemeClr>
                </a:solidFill>
              </a:rPr>
              <a:t>Educational Need – provide opportunities and access </a:t>
            </a:r>
            <a:br>
              <a:rPr lang="en-US" sz="2000" dirty="0" smtClean="0">
                <a:solidFill>
                  <a:schemeClr val="tx1">
                    <a:lumMod val="85000"/>
                    <a:lumOff val="15000"/>
                  </a:schemeClr>
                </a:solidFill>
              </a:rPr>
            </a:br>
            <a:r>
              <a:rPr lang="en-US" sz="2000" dirty="0" smtClean="0">
                <a:solidFill>
                  <a:schemeClr val="tx1">
                    <a:lumMod val="85000"/>
                    <a:lumOff val="15000"/>
                  </a:schemeClr>
                </a:solidFill>
              </a:rPr>
              <a:t>to all SCCOE students in diverse school settings</a:t>
            </a:r>
            <a:endParaRPr lang="en-US" sz="1800" dirty="0" smtClean="0">
              <a:solidFill>
                <a:schemeClr val="tx1">
                  <a:lumMod val="85000"/>
                  <a:lumOff val="15000"/>
                </a:schemeClr>
              </a:solidFill>
            </a:endParaRPr>
          </a:p>
          <a:p>
            <a:pPr marL="692150" indent="-228600">
              <a:buClr>
                <a:srgbClr val="F7971C"/>
              </a:buClr>
              <a:buFont typeface="Calibri" pitchFamily="34" charset="0"/>
              <a:buChar char="–"/>
              <a:defRPr/>
            </a:pPr>
            <a:r>
              <a:rPr lang="en-US" sz="1800" dirty="0" smtClean="0">
                <a:solidFill>
                  <a:schemeClr val="tx1">
                    <a:lumMod val="85000"/>
                    <a:lumOff val="15000"/>
                  </a:schemeClr>
                </a:solidFill>
              </a:rPr>
              <a:t>Deliver standards-based, quality learning experiences</a:t>
            </a:r>
            <a:br>
              <a:rPr lang="en-US" sz="1800" dirty="0" smtClean="0">
                <a:solidFill>
                  <a:schemeClr val="tx1">
                    <a:lumMod val="85000"/>
                    <a:lumOff val="15000"/>
                  </a:schemeClr>
                </a:solidFill>
              </a:rPr>
            </a:br>
            <a:r>
              <a:rPr lang="en-US" sz="1800" dirty="0" smtClean="0">
                <a:solidFill>
                  <a:schemeClr val="tx1">
                    <a:lumMod val="85000"/>
                    <a:lumOff val="15000"/>
                  </a:schemeClr>
                </a:solidFill>
              </a:rPr>
              <a:t>to students in their home districts</a:t>
            </a:r>
          </a:p>
          <a:p>
            <a:pPr marL="692150" indent="-228600">
              <a:buClr>
                <a:srgbClr val="F7971C"/>
              </a:buClr>
              <a:buFont typeface="Calibri" pitchFamily="34" charset="0"/>
              <a:buChar char="–"/>
              <a:defRPr/>
            </a:pPr>
            <a:r>
              <a:rPr lang="en-US" sz="1800" dirty="0" smtClean="0">
                <a:solidFill>
                  <a:schemeClr val="tx1">
                    <a:lumMod val="85000"/>
                    <a:lumOff val="15000"/>
                  </a:schemeClr>
                </a:solidFill>
              </a:rPr>
              <a:t>Transform school culture and perceptions around online and blended learning to enable 21</a:t>
            </a:r>
            <a:r>
              <a:rPr lang="en-US" sz="1800" baseline="30000" dirty="0" smtClean="0">
                <a:solidFill>
                  <a:schemeClr val="tx1">
                    <a:lumMod val="85000"/>
                    <a:lumOff val="15000"/>
                  </a:schemeClr>
                </a:solidFill>
              </a:rPr>
              <a:t>st</a:t>
            </a:r>
            <a:r>
              <a:rPr lang="en-US" sz="1800" dirty="0" smtClean="0">
                <a:solidFill>
                  <a:schemeClr val="tx1">
                    <a:lumMod val="85000"/>
                    <a:lumOff val="15000"/>
                  </a:schemeClr>
                </a:solidFill>
              </a:rPr>
              <a:t> century learning</a:t>
            </a:r>
          </a:p>
          <a:p>
            <a:pPr>
              <a:buClr>
                <a:srgbClr val="EA7200"/>
              </a:buClr>
              <a:buFont typeface="Arial" pitchFamily="34" charset="0"/>
              <a:buChar char="•"/>
              <a:defRPr/>
            </a:pPr>
            <a:r>
              <a:rPr lang="en-US" sz="2000" dirty="0" smtClean="0">
                <a:solidFill>
                  <a:schemeClr val="tx1">
                    <a:lumMod val="85000"/>
                    <a:lumOff val="15000"/>
                  </a:schemeClr>
                </a:solidFill>
              </a:rPr>
              <a:t>Blended Learning Solution</a:t>
            </a:r>
            <a:endParaRPr lang="en-US" sz="1800" dirty="0" smtClean="0">
              <a:solidFill>
                <a:schemeClr val="tx1">
                  <a:lumMod val="85000"/>
                  <a:lumOff val="15000"/>
                </a:schemeClr>
              </a:solidFill>
            </a:endParaRPr>
          </a:p>
          <a:p>
            <a:pPr marL="692150" indent="-228600">
              <a:buClr>
                <a:srgbClr val="F7971C"/>
              </a:buClr>
              <a:buFont typeface="Calibri" pitchFamily="34" charset="0"/>
              <a:buChar char="–"/>
              <a:defRPr/>
            </a:pPr>
            <a:r>
              <a:rPr lang="en-US" sz="1800" dirty="0" err="1" smtClean="0">
                <a:solidFill>
                  <a:schemeClr val="tx1">
                    <a:lumMod val="85000"/>
                    <a:lumOff val="15000"/>
                  </a:schemeClr>
                </a:solidFill>
              </a:rPr>
              <a:t>O.zone</a:t>
            </a:r>
            <a:r>
              <a:rPr lang="en-US" sz="1800" dirty="0" smtClean="0">
                <a:solidFill>
                  <a:schemeClr val="tx1">
                    <a:lumMod val="85000"/>
                    <a:lumOff val="15000"/>
                  </a:schemeClr>
                </a:solidFill>
              </a:rPr>
              <a:t> </a:t>
            </a:r>
            <a:r>
              <a:rPr lang="en-US" sz="1800" dirty="0" err="1" smtClean="0">
                <a:solidFill>
                  <a:schemeClr val="tx1">
                    <a:lumMod val="85000"/>
                    <a:lumOff val="15000"/>
                  </a:schemeClr>
                </a:solidFill>
              </a:rPr>
              <a:t>e.class</a:t>
            </a:r>
            <a:r>
              <a:rPr lang="en-US" sz="1800" dirty="0" smtClean="0">
                <a:solidFill>
                  <a:schemeClr val="tx1">
                    <a:lumMod val="85000"/>
                    <a:lumOff val="15000"/>
                  </a:schemeClr>
                </a:solidFill>
              </a:rPr>
              <a:t> project supported by </a:t>
            </a:r>
            <a:r>
              <a:rPr lang="en-US" sz="1800" dirty="0" err="1" smtClean="0">
                <a:solidFill>
                  <a:schemeClr val="tx1">
                    <a:lumMod val="85000"/>
                    <a:lumOff val="15000"/>
                  </a:schemeClr>
                </a:solidFill>
              </a:rPr>
              <a:t>Aventa’s</a:t>
            </a:r>
            <a:r>
              <a:rPr lang="en-US" sz="1800" dirty="0" smtClean="0">
                <a:solidFill>
                  <a:schemeClr val="tx1">
                    <a:lumMod val="85000"/>
                    <a:lumOff val="15000"/>
                  </a:schemeClr>
                </a:solidFill>
              </a:rPr>
              <a:t> content, hosting, training, instructors</a:t>
            </a:r>
          </a:p>
          <a:p>
            <a:pPr marL="692150" indent="-228600">
              <a:buClr>
                <a:srgbClr val="F7971C"/>
              </a:buClr>
              <a:buFont typeface="Calibri" pitchFamily="34" charset="0"/>
              <a:buChar char="–"/>
              <a:defRPr/>
            </a:pPr>
            <a:r>
              <a:rPr lang="en-US" sz="1800" dirty="0" smtClean="0">
                <a:solidFill>
                  <a:schemeClr val="tx1">
                    <a:lumMod val="85000"/>
                    <a:lumOff val="15000"/>
                  </a:schemeClr>
                </a:solidFill>
              </a:rPr>
              <a:t>Collaboration with districts (providing planning and support) to develop customized implementations of online and blended learning</a:t>
            </a:r>
          </a:p>
          <a:p>
            <a:pPr>
              <a:buClr>
                <a:srgbClr val="EA7200"/>
              </a:buClr>
              <a:buFont typeface="Arial" pitchFamily="34" charset="0"/>
              <a:buChar char="•"/>
              <a:defRPr/>
            </a:pPr>
            <a:r>
              <a:rPr lang="en-US" sz="2000" dirty="0" smtClean="0">
                <a:solidFill>
                  <a:schemeClr val="tx1">
                    <a:lumMod val="85000"/>
                    <a:lumOff val="15000"/>
                  </a:schemeClr>
                </a:solidFill>
              </a:rPr>
              <a:t>Results</a:t>
            </a:r>
            <a:endParaRPr lang="en-US" sz="1800" dirty="0" smtClean="0">
              <a:solidFill>
                <a:schemeClr val="tx1">
                  <a:lumMod val="85000"/>
                  <a:lumOff val="15000"/>
                </a:schemeClr>
              </a:solidFill>
            </a:endParaRPr>
          </a:p>
          <a:p>
            <a:pPr marL="692150" indent="-228600">
              <a:buClr>
                <a:srgbClr val="F7971C"/>
              </a:buClr>
              <a:buFont typeface="Calibri" pitchFamily="34" charset="0"/>
              <a:buChar char="–"/>
              <a:defRPr/>
            </a:pPr>
            <a:r>
              <a:rPr lang="en-US" sz="1800" dirty="0" smtClean="0">
                <a:solidFill>
                  <a:schemeClr val="tx1">
                    <a:lumMod val="85000"/>
                    <a:lumOff val="15000"/>
                  </a:schemeClr>
                </a:solidFill>
              </a:rPr>
              <a:t>More than </a:t>
            </a:r>
            <a:r>
              <a:rPr lang="en-US" sz="1800" b="1" dirty="0" smtClean="0">
                <a:solidFill>
                  <a:schemeClr val="tx1">
                    <a:lumMod val="85000"/>
                    <a:lumOff val="15000"/>
                  </a:schemeClr>
                </a:solidFill>
              </a:rPr>
              <a:t>1500 </a:t>
            </a:r>
            <a:r>
              <a:rPr lang="en-US" sz="1800" dirty="0" smtClean="0">
                <a:solidFill>
                  <a:schemeClr val="tx1">
                    <a:lumMod val="85000"/>
                    <a:lumOff val="15000"/>
                  </a:schemeClr>
                </a:solidFill>
              </a:rPr>
              <a:t>students served</a:t>
            </a:r>
          </a:p>
          <a:p>
            <a:pPr marL="692150" indent="-228600">
              <a:buClr>
                <a:srgbClr val="F7971C"/>
              </a:buClr>
              <a:buFont typeface="Calibri" pitchFamily="34" charset="0"/>
              <a:buChar char="–"/>
              <a:defRPr/>
            </a:pPr>
            <a:r>
              <a:rPr lang="en-US" sz="1800" dirty="0" smtClean="0">
                <a:solidFill>
                  <a:schemeClr val="tx1">
                    <a:lumMod val="85000"/>
                    <a:lumOff val="15000"/>
                  </a:schemeClr>
                </a:solidFill>
              </a:rPr>
              <a:t>More than </a:t>
            </a:r>
            <a:r>
              <a:rPr lang="en-US" sz="1800" b="1" dirty="0" smtClean="0">
                <a:solidFill>
                  <a:schemeClr val="tx1">
                    <a:lumMod val="85000"/>
                    <a:lumOff val="15000"/>
                  </a:schemeClr>
                </a:solidFill>
              </a:rPr>
              <a:t>150</a:t>
            </a:r>
            <a:r>
              <a:rPr lang="en-US" sz="1800" dirty="0" smtClean="0">
                <a:solidFill>
                  <a:schemeClr val="tx1">
                    <a:lumMod val="85000"/>
                    <a:lumOff val="15000"/>
                  </a:schemeClr>
                </a:solidFill>
              </a:rPr>
              <a:t> teachers and mentors trained</a:t>
            </a:r>
          </a:p>
          <a:p>
            <a:pPr marL="692150" indent="-228600">
              <a:buClr>
                <a:srgbClr val="F7971C"/>
              </a:buClr>
              <a:buFont typeface="Calibri" pitchFamily="34" charset="0"/>
              <a:buChar char="–"/>
              <a:defRPr/>
            </a:pPr>
            <a:r>
              <a:rPr lang="en-US" sz="1800" b="1" dirty="0" smtClean="0">
                <a:solidFill>
                  <a:schemeClr val="tx1">
                    <a:lumMod val="85000"/>
                    <a:lumOff val="15000"/>
                  </a:schemeClr>
                </a:solidFill>
              </a:rPr>
              <a:t>9</a:t>
            </a:r>
            <a:r>
              <a:rPr lang="en-US" sz="1800" dirty="0" smtClean="0">
                <a:solidFill>
                  <a:schemeClr val="tx1">
                    <a:lumMod val="85000"/>
                    <a:lumOff val="15000"/>
                  </a:schemeClr>
                </a:solidFill>
              </a:rPr>
              <a:t> counties have joined a new CA consortium</a:t>
            </a:r>
          </a:p>
          <a:p>
            <a:pPr marL="692150" indent="-228600">
              <a:buClr>
                <a:srgbClr val="F7971C"/>
              </a:buClr>
              <a:buFont typeface="Calibri" pitchFamily="34" charset="0"/>
              <a:buChar char="–"/>
              <a:defRPr/>
            </a:pPr>
            <a:r>
              <a:rPr lang="en-US" sz="1800" dirty="0" smtClean="0">
                <a:solidFill>
                  <a:schemeClr val="tx1">
                    <a:lumMod val="85000"/>
                    <a:lumOff val="15000"/>
                  </a:schemeClr>
                </a:solidFill>
              </a:rPr>
              <a:t>New districts starting weekl</a:t>
            </a:r>
            <a:r>
              <a:rPr lang="en-US" sz="1800" dirty="0" smtClean="0">
                <a:solidFill>
                  <a:srgbClr val="606060"/>
                </a:solidFill>
              </a:rPr>
              <a:t>y</a:t>
            </a:r>
            <a:br>
              <a:rPr lang="en-US" sz="1800" dirty="0" smtClean="0">
                <a:solidFill>
                  <a:srgbClr val="606060"/>
                </a:solidFill>
              </a:rPr>
            </a:br>
            <a:endParaRPr lang="en-US" sz="1800" dirty="0">
              <a:solidFill>
                <a:srgbClr val="606060"/>
              </a:solidFill>
            </a:endParaRPr>
          </a:p>
        </p:txBody>
      </p:sp>
      <p:sp>
        <p:nvSpPr>
          <p:cNvPr id="7" name="Rectangle 6"/>
          <p:cNvSpPr/>
          <p:nvPr/>
        </p:nvSpPr>
        <p:spPr>
          <a:xfrm>
            <a:off x="6511925" y="1441598"/>
            <a:ext cx="2493963" cy="882502"/>
          </a:xfrm>
          <a:prstGeom prst="rect">
            <a:avLst/>
          </a:prstGeom>
          <a:solidFill>
            <a:srgbClr val="00516B"/>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pic>
        <p:nvPicPr>
          <p:cNvPr id="10" name="Picture 2" descr="SCCOE-logo-Rect"/>
          <p:cNvPicPr>
            <a:picLocks noChangeAspect="1" noChangeArrowheads="1"/>
          </p:cNvPicPr>
          <p:nvPr/>
        </p:nvPicPr>
        <p:blipFill>
          <a:blip r:embed="rId4" cstate="print"/>
          <a:srcRect/>
          <a:stretch>
            <a:fillRect/>
          </a:stretch>
        </p:blipFill>
        <p:spPr bwMode="auto">
          <a:xfrm>
            <a:off x="6981825" y="1570590"/>
            <a:ext cx="1609725" cy="60057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6137275"/>
            <a:ext cx="9144000" cy="720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5588" y="288925"/>
            <a:ext cx="6565900" cy="904875"/>
          </a:xfrm>
        </p:spPr>
        <p:txBody>
          <a:bodyPr/>
          <a:lstStyle/>
          <a:p>
            <a:pPr>
              <a:defRPr/>
            </a:pPr>
            <a:r>
              <a:rPr dirty="0" smtClean="0"/>
              <a:t>Blended Learning Case Study #4: Forsyth County School District</a:t>
            </a:r>
            <a:endParaRPr dirty="0"/>
          </a:p>
        </p:txBody>
      </p:sp>
      <p:pic>
        <p:nvPicPr>
          <p:cNvPr id="33794" name="Picture 6" descr="case-study.jpg"/>
          <p:cNvPicPr>
            <a:picLocks noChangeAspect="1"/>
          </p:cNvPicPr>
          <p:nvPr/>
        </p:nvPicPr>
        <p:blipFill>
          <a:blip r:embed="rId3" cstate="print"/>
          <a:srcRect/>
          <a:stretch>
            <a:fillRect/>
          </a:stretch>
        </p:blipFill>
        <p:spPr bwMode="auto">
          <a:xfrm>
            <a:off x="6511925" y="184150"/>
            <a:ext cx="2493963" cy="1189038"/>
          </a:xfrm>
          <a:prstGeom prst="rect">
            <a:avLst/>
          </a:prstGeom>
          <a:noFill/>
          <a:ln w="9525">
            <a:noFill/>
            <a:miter lim="800000"/>
            <a:headEnd/>
            <a:tailEnd/>
          </a:ln>
        </p:spPr>
      </p:pic>
      <p:sp>
        <p:nvSpPr>
          <p:cNvPr id="6" name="Content Placeholder 2"/>
          <p:cNvSpPr>
            <a:spLocks noGrp="1"/>
          </p:cNvSpPr>
          <p:nvPr>
            <p:ph idx="1"/>
          </p:nvPr>
        </p:nvSpPr>
        <p:spPr>
          <a:xfrm>
            <a:off x="495301" y="1257300"/>
            <a:ext cx="7927938" cy="5358653"/>
          </a:xfrm>
        </p:spPr>
        <p:txBody>
          <a:bodyPr/>
          <a:lstStyle/>
          <a:p>
            <a:pPr>
              <a:buClr>
                <a:srgbClr val="EA7200"/>
              </a:buClr>
              <a:buFont typeface="Arial" pitchFamily="34" charset="0"/>
              <a:buChar char="•"/>
              <a:defRPr/>
            </a:pPr>
            <a:r>
              <a:rPr lang="en-US" sz="2000" dirty="0" err="1" smtClean="0">
                <a:solidFill>
                  <a:schemeClr val="tx1">
                    <a:lumMod val="85000"/>
                    <a:lumOff val="15000"/>
                  </a:schemeClr>
                </a:solidFill>
              </a:rPr>
              <a:t>iAchieve</a:t>
            </a:r>
            <a:r>
              <a:rPr lang="en-US" sz="2000" dirty="0" smtClean="0">
                <a:solidFill>
                  <a:schemeClr val="tx1">
                    <a:lumMod val="85000"/>
                    <a:lumOff val="15000"/>
                  </a:schemeClr>
                </a:solidFill>
              </a:rPr>
              <a:t> Virtual Academy</a:t>
            </a:r>
            <a:endParaRPr lang="en-US" sz="1800" dirty="0" smtClean="0">
              <a:solidFill>
                <a:schemeClr val="tx1">
                  <a:lumMod val="85000"/>
                  <a:lumOff val="15000"/>
                </a:schemeClr>
              </a:solidFill>
            </a:endParaRPr>
          </a:p>
          <a:p>
            <a:pPr marL="573088" indent="-228600">
              <a:buClr>
                <a:srgbClr val="F7971C"/>
              </a:buClr>
              <a:buFont typeface="Calibri" pitchFamily="34" charset="0"/>
              <a:buChar char="–"/>
              <a:defRPr/>
            </a:pPr>
            <a:r>
              <a:rPr lang="en-US" sz="1800" dirty="0" smtClean="0">
                <a:solidFill>
                  <a:schemeClr val="tx1">
                    <a:lumMod val="85000"/>
                    <a:lumOff val="15000"/>
                  </a:schemeClr>
                </a:solidFill>
              </a:rPr>
              <a:t>Over </a:t>
            </a:r>
            <a:r>
              <a:rPr lang="en-US" sz="1800" b="1" dirty="0" smtClean="0">
                <a:solidFill>
                  <a:schemeClr val="tx1">
                    <a:lumMod val="85000"/>
                    <a:lumOff val="15000"/>
                  </a:schemeClr>
                </a:solidFill>
              </a:rPr>
              <a:t>135 </a:t>
            </a:r>
            <a:r>
              <a:rPr lang="en-US" sz="1800" dirty="0" smtClean="0">
                <a:solidFill>
                  <a:schemeClr val="tx1">
                    <a:lumMod val="85000"/>
                    <a:lumOff val="15000"/>
                  </a:schemeClr>
                </a:solidFill>
              </a:rPr>
              <a:t>students</a:t>
            </a:r>
          </a:p>
          <a:p>
            <a:pPr marL="573088" indent="-228600">
              <a:buClr>
                <a:srgbClr val="F7971C"/>
              </a:buClr>
              <a:buFont typeface="Calibri" pitchFamily="34" charset="0"/>
              <a:buChar char="–"/>
              <a:defRPr/>
            </a:pPr>
            <a:r>
              <a:rPr lang="en-US" sz="1800" b="1" dirty="0" smtClean="0">
                <a:solidFill>
                  <a:schemeClr val="tx1">
                    <a:lumMod val="85000"/>
                    <a:lumOff val="15000"/>
                  </a:schemeClr>
                </a:solidFill>
              </a:rPr>
              <a:t>24 </a:t>
            </a:r>
            <a:r>
              <a:rPr lang="en-US" sz="1800" dirty="0" smtClean="0">
                <a:solidFill>
                  <a:schemeClr val="tx1">
                    <a:lumMod val="85000"/>
                    <a:lumOff val="15000"/>
                  </a:schemeClr>
                </a:solidFill>
              </a:rPr>
              <a:t>Students with Disabilities</a:t>
            </a:r>
          </a:p>
          <a:p>
            <a:pPr marL="573088" indent="-228600">
              <a:buClr>
                <a:srgbClr val="F7971C"/>
              </a:buClr>
              <a:buFont typeface="Calibri" pitchFamily="34" charset="0"/>
              <a:buChar char="–"/>
              <a:defRPr/>
            </a:pPr>
            <a:r>
              <a:rPr lang="en-US" sz="1800" b="1" dirty="0" smtClean="0">
                <a:solidFill>
                  <a:schemeClr val="tx1">
                    <a:lumMod val="85000"/>
                    <a:lumOff val="15000"/>
                  </a:schemeClr>
                </a:solidFill>
              </a:rPr>
              <a:t>1</a:t>
            </a:r>
            <a:r>
              <a:rPr lang="en-US" sz="1800" dirty="0" smtClean="0">
                <a:solidFill>
                  <a:schemeClr val="tx1">
                    <a:lumMod val="85000"/>
                    <a:lumOff val="15000"/>
                  </a:schemeClr>
                </a:solidFill>
              </a:rPr>
              <a:t> English Language Learner</a:t>
            </a:r>
          </a:p>
          <a:p>
            <a:pPr marL="573088" indent="-228600">
              <a:buClr>
                <a:srgbClr val="F7971C"/>
              </a:buClr>
              <a:buFont typeface="Calibri" pitchFamily="34" charset="0"/>
              <a:buChar char="–"/>
              <a:defRPr/>
            </a:pPr>
            <a:r>
              <a:rPr lang="en-US" sz="1800" b="1" dirty="0" smtClean="0">
                <a:solidFill>
                  <a:schemeClr val="tx1">
                    <a:lumMod val="85000"/>
                    <a:lumOff val="15000"/>
                  </a:schemeClr>
                </a:solidFill>
              </a:rPr>
              <a:t>4</a:t>
            </a:r>
            <a:r>
              <a:rPr lang="en-US" sz="1800" dirty="0" smtClean="0">
                <a:solidFill>
                  <a:schemeClr val="tx1">
                    <a:lumMod val="85000"/>
                    <a:lumOff val="15000"/>
                  </a:schemeClr>
                </a:solidFill>
              </a:rPr>
              <a:t> McKinney Vento Students</a:t>
            </a:r>
          </a:p>
          <a:p>
            <a:pPr marL="573088" indent="-228600">
              <a:buClr>
                <a:srgbClr val="F7971C"/>
              </a:buClr>
              <a:buFont typeface="Calibri" pitchFamily="34" charset="0"/>
              <a:buChar char="–"/>
              <a:defRPr/>
            </a:pPr>
            <a:r>
              <a:rPr lang="en-US" sz="1800" b="1" dirty="0" smtClean="0">
                <a:solidFill>
                  <a:schemeClr val="tx1">
                    <a:lumMod val="85000"/>
                    <a:lumOff val="15000"/>
                  </a:schemeClr>
                </a:solidFill>
              </a:rPr>
              <a:t>21 </a:t>
            </a:r>
            <a:r>
              <a:rPr lang="en-US" sz="1800" dirty="0" smtClean="0">
                <a:solidFill>
                  <a:schemeClr val="tx1">
                    <a:lumMod val="85000"/>
                    <a:lumOff val="15000"/>
                  </a:schemeClr>
                </a:solidFill>
              </a:rPr>
              <a:t>Gifted</a:t>
            </a:r>
          </a:p>
          <a:p>
            <a:pPr marL="573088" indent="-228600">
              <a:buClr>
                <a:srgbClr val="F7971C"/>
              </a:buClr>
              <a:buFont typeface="Calibri" pitchFamily="34" charset="0"/>
              <a:buChar char="–"/>
              <a:defRPr/>
            </a:pPr>
            <a:r>
              <a:rPr lang="en-US" sz="1800" b="1" dirty="0" smtClean="0">
                <a:solidFill>
                  <a:schemeClr val="tx1">
                    <a:lumMod val="85000"/>
                    <a:lumOff val="15000"/>
                  </a:schemeClr>
                </a:solidFill>
              </a:rPr>
              <a:t>11.85% </a:t>
            </a:r>
            <a:r>
              <a:rPr lang="en-US" sz="1800" dirty="0" smtClean="0">
                <a:solidFill>
                  <a:schemeClr val="tx1">
                    <a:lumMod val="85000"/>
                    <a:lumOff val="15000"/>
                  </a:schemeClr>
                </a:solidFill>
              </a:rPr>
              <a:t>Minority</a:t>
            </a:r>
          </a:p>
          <a:p>
            <a:pPr>
              <a:buClr>
                <a:srgbClr val="EA7200"/>
              </a:buClr>
              <a:buFont typeface="Arial" pitchFamily="34" charset="0"/>
              <a:buChar char="•"/>
              <a:defRPr/>
            </a:pPr>
            <a:r>
              <a:rPr lang="en-US" sz="2000" dirty="0" smtClean="0">
                <a:solidFill>
                  <a:schemeClr val="tx1">
                    <a:lumMod val="85000"/>
                    <a:lumOff val="15000"/>
                  </a:schemeClr>
                </a:solidFill>
              </a:rPr>
              <a:t>Online Learning Solution</a:t>
            </a:r>
            <a:endParaRPr lang="en-US" sz="1800" dirty="0" smtClean="0">
              <a:solidFill>
                <a:schemeClr val="tx1">
                  <a:lumMod val="85000"/>
                  <a:lumOff val="15000"/>
                </a:schemeClr>
              </a:solidFill>
            </a:endParaRPr>
          </a:p>
          <a:p>
            <a:pPr marL="573088" indent="-228600">
              <a:buClr>
                <a:srgbClr val="F7971C"/>
              </a:buClr>
              <a:buFont typeface="Calibri" pitchFamily="34" charset="0"/>
              <a:buChar char="–"/>
              <a:defRPr/>
            </a:pPr>
            <a:r>
              <a:rPr lang="en-US" sz="1800" dirty="0" smtClean="0">
                <a:solidFill>
                  <a:schemeClr val="tx1">
                    <a:lumMod val="85000"/>
                    <a:lumOff val="15000"/>
                  </a:schemeClr>
                </a:solidFill>
              </a:rPr>
              <a:t>Serving grades 6-12</a:t>
            </a:r>
          </a:p>
          <a:p>
            <a:pPr marL="573088" indent="-228600">
              <a:buClr>
                <a:srgbClr val="F7971C"/>
              </a:buClr>
              <a:buFont typeface="Calibri" pitchFamily="34" charset="0"/>
              <a:buChar char="–"/>
              <a:defRPr/>
            </a:pPr>
            <a:r>
              <a:rPr lang="en-US" sz="1800" dirty="0" smtClean="0">
                <a:solidFill>
                  <a:schemeClr val="tx1">
                    <a:lumMod val="85000"/>
                    <a:lumOff val="15000"/>
                  </a:schemeClr>
                </a:solidFill>
              </a:rPr>
              <a:t>Resident and non-resident students</a:t>
            </a:r>
          </a:p>
          <a:p>
            <a:pPr>
              <a:buClr>
                <a:srgbClr val="EA7200"/>
              </a:buClr>
              <a:buFont typeface="Arial" pitchFamily="34" charset="0"/>
              <a:buChar char="•"/>
              <a:defRPr/>
            </a:pPr>
            <a:r>
              <a:rPr lang="en-US" sz="2000" dirty="0" smtClean="0">
                <a:solidFill>
                  <a:schemeClr val="tx1">
                    <a:lumMod val="85000"/>
                    <a:lumOff val="15000"/>
                  </a:schemeClr>
                </a:solidFill>
              </a:rPr>
              <a:t>Results</a:t>
            </a:r>
            <a:endParaRPr lang="en-US" sz="1800" dirty="0" smtClean="0">
              <a:solidFill>
                <a:schemeClr val="tx1">
                  <a:lumMod val="85000"/>
                  <a:lumOff val="15000"/>
                </a:schemeClr>
              </a:solidFill>
            </a:endParaRPr>
          </a:p>
          <a:p>
            <a:pPr marL="573088" indent="-228600">
              <a:buClr>
                <a:srgbClr val="F7971C"/>
              </a:buClr>
              <a:buFont typeface="Calibri" pitchFamily="34" charset="0"/>
              <a:buChar char="–"/>
              <a:defRPr/>
            </a:pPr>
            <a:r>
              <a:rPr lang="en-US" sz="1600" i="1" dirty="0" smtClean="0">
                <a:solidFill>
                  <a:schemeClr val="tx1">
                    <a:lumMod val="85000"/>
                    <a:lumOff val="15000"/>
                  </a:schemeClr>
                </a:solidFill>
              </a:rPr>
              <a:t>“You and your staff are prepared for the future generations to come and have made High School possible for students who learn best this way.  You are well poised for our internet savvy universe.  Thank you.”</a:t>
            </a:r>
            <a:r>
              <a:rPr lang="en-US" sz="1600" dirty="0" smtClean="0">
                <a:solidFill>
                  <a:schemeClr val="tx1">
                    <a:lumMod val="85000"/>
                    <a:lumOff val="15000"/>
                  </a:schemeClr>
                </a:solidFill>
              </a:rPr>
              <a:t>   ~ </a:t>
            </a:r>
            <a:r>
              <a:rPr lang="en-US" sz="1600" dirty="0" err="1" smtClean="0">
                <a:solidFill>
                  <a:schemeClr val="tx1">
                    <a:lumMod val="85000"/>
                    <a:lumOff val="15000"/>
                  </a:schemeClr>
                </a:solidFill>
              </a:rPr>
              <a:t>iAchieve</a:t>
            </a:r>
            <a:r>
              <a:rPr lang="en-US" sz="1600" dirty="0" smtClean="0">
                <a:solidFill>
                  <a:schemeClr val="tx1">
                    <a:lumMod val="85000"/>
                    <a:lumOff val="15000"/>
                  </a:schemeClr>
                </a:solidFill>
              </a:rPr>
              <a:t> Parent</a:t>
            </a:r>
          </a:p>
          <a:p>
            <a:pPr marL="573088" indent="-228600">
              <a:buClr>
                <a:srgbClr val="F7971C"/>
              </a:buClr>
              <a:buFont typeface="Calibri" pitchFamily="34" charset="0"/>
              <a:buChar char="–"/>
              <a:defRPr/>
            </a:pPr>
            <a:r>
              <a:rPr lang="en-US" sz="1600" i="1" dirty="0" smtClean="0">
                <a:solidFill>
                  <a:schemeClr val="tx1">
                    <a:lumMod val="85000"/>
                    <a:lumOff val="15000"/>
                  </a:schemeClr>
                </a:solidFill>
              </a:rPr>
              <a:t>“I am so thankful to all of my </a:t>
            </a:r>
            <a:r>
              <a:rPr lang="en-US" sz="1600" i="1" dirty="0" err="1" smtClean="0">
                <a:solidFill>
                  <a:schemeClr val="tx1">
                    <a:lumMod val="85000"/>
                    <a:lumOff val="15000"/>
                  </a:schemeClr>
                </a:solidFill>
              </a:rPr>
              <a:t>iAchieve</a:t>
            </a:r>
            <a:r>
              <a:rPr lang="en-US" sz="1600" i="1" dirty="0" smtClean="0">
                <a:solidFill>
                  <a:schemeClr val="tx1">
                    <a:lumMod val="85000"/>
                    <a:lumOff val="15000"/>
                  </a:schemeClr>
                </a:solidFill>
              </a:rPr>
              <a:t> teachers for their support and encouragement.          I am learning so much and will be prepared for whatever next year may bring.”</a:t>
            </a:r>
            <a:r>
              <a:rPr lang="en-US" sz="1800" dirty="0" smtClean="0">
                <a:solidFill>
                  <a:schemeClr val="tx1">
                    <a:lumMod val="85000"/>
                    <a:lumOff val="15000"/>
                  </a:schemeClr>
                </a:solidFill>
              </a:rPr>
              <a:t>      ~</a:t>
            </a:r>
            <a:r>
              <a:rPr lang="en-US" sz="1600" dirty="0" err="1" smtClean="0">
                <a:solidFill>
                  <a:schemeClr val="tx1">
                    <a:lumMod val="85000"/>
                    <a:lumOff val="15000"/>
                  </a:schemeClr>
                </a:solidFill>
              </a:rPr>
              <a:t>iAchieve</a:t>
            </a:r>
            <a:r>
              <a:rPr lang="en-US" sz="1600" dirty="0" smtClean="0">
                <a:solidFill>
                  <a:schemeClr val="tx1">
                    <a:lumMod val="85000"/>
                    <a:lumOff val="15000"/>
                  </a:schemeClr>
                </a:solidFill>
              </a:rPr>
              <a:t> 8</a:t>
            </a:r>
            <a:r>
              <a:rPr lang="en-US" sz="1600" baseline="30000" dirty="0" smtClean="0">
                <a:solidFill>
                  <a:schemeClr val="tx1">
                    <a:lumMod val="85000"/>
                    <a:lumOff val="15000"/>
                  </a:schemeClr>
                </a:solidFill>
              </a:rPr>
              <a:t>th</a:t>
            </a:r>
            <a:r>
              <a:rPr lang="en-US" sz="1600" dirty="0" smtClean="0">
                <a:solidFill>
                  <a:schemeClr val="tx1">
                    <a:lumMod val="85000"/>
                    <a:lumOff val="15000"/>
                  </a:schemeClr>
                </a:solidFill>
              </a:rPr>
              <a:t> grader </a:t>
            </a:r>
            <a:endParaRPr lang="en-US" sz="1800" dirty="0" smtClean="0">
              <a:solidFill>
                <a:schemeClr val="tx1">
                  <a:lumMod val="85000"/>
                  <a:lumOff val="15000"/>
                </a:schemeClr>
              </a:solidFill>
            </a:endParaRPr>
          </a:p>
        </p:txBody>
      </p:sp>
      <p:sp>
        <p:nvSpPr>
          <p:cNvPr id="7" name="Rectangle 6"/>
          <p:cNvSpPr/>
          <p:nvPr/>
        </p:nvSpPr>
        <p:spPr>
          <a:xfrm>
            <a:off x="6511925" y="1439864"/>
            <a:ext cx="2493963" cy="1008062"/>
          </a:xfrm>
          <a:prstGeom prst="rect">
            <a:avLst/>
          </a:prstGeom>
          <a:solidFill>
            <a:srgbClr val="524C3C"/>
          </a:solidFill>
          <a:ln>
            <a:noFill/>
          </a:ln>
        </p:spPr>
        <p:style>
          <a:lnRef idx="2">
            <a:schemeClr val="accent5"/>
          </a:lnRef>
          <a:fillRef idx="1">
            <a:schemeClr val="lt1"/>
          </a:fillRef>
          <a:effectRef idx="0">
            <a:schemeClr val="accent5"/>
          </a:effectRef>
          <a:fontRef idx="minor">
            <a:schemeClr val="dk1"/>
          </a:fontRef>
        </p:style>
        <p:txBody>
          <a:bodyPr anchor="ctr"/>
          <a:lstStyle/>
          <a:p>
            <a:pPr algn="ctr">
              <a:defRPr/>
            </a:pPr>
            <a:endParaRPr lang="en-US"/>
          </a:p>
        </p:txBody>
      </p:sp>
      <p:pic>
        <p:nvPicPr>
          <p:cNvPr id="8" name="Picture 4"/>
          <p:cNvPicPr>
            <a:picLocks noChangeAspect="1" noChangeArrowheads="1"/>
          </p:cNvPicPr>
          <p:nvPr/>
        </p:nvPicPr>
        <p:blipFill>
          <a:blip r:embed="rId4" cstate="print"/>
          <a:srcRect/>
          <a:stretch>
            <a:fillRect/>
          </a:stretch>
        </p:blipFill>
        <p:spPr bwMode="auto">
          <a:xfrm>
            <a:off x="6821488" y="1677002"/>
            <a:ext cx="1858962" cy="484188"/>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5374584" y="2936840"/>
            <a:ext cx="2893807" cy="1323439"/>
          </a:xfrm>
          <a:prstGeom prst="rect">
            <a:avLst/>
          </a:prstGeom>
          <a:noFill/>
        </p:spPr>
        <p:txBody>
          <a:bodyPr wrap="square" rtlCol="0">
            <a:spAutoFit/>
          </a:bodyPr>
          <a:lstStyle/>
          <a:p>
            <a:pPr algn="ctr"/>
            <a:r>
              <a:rPr lang="en-US" sz="2400" b="0" i="1" dirty="0" smtClean="0">
                <a:solidFill>
                  <a:schemeClr val="tx1">
                    <a:lumMod val="85000"/>
                    <a:lumOff val="15000"/>
                  </a:schemeClr>
                </a:solidFill>
                <a:latin typeface="+mn-lt"/>
                <a:ea typeface="Calibri"/>
              </a:rPr>
              <a:t>“I feel so lucky to be a student in the Forsyth County School System while pursing my dream of becoming a professional ballet dancer.”</a:t>
            </a:r>
            <a:endParaRPr lang="en-US" sz="2400" b="0" i="1" dirty="0">
              <a:solidFill>
                <a:schemeClr val="tx1">
                  <a:lumMod val="85000"/>
                  <a:lumOff val="15000"/>
                </a:schemeClr>
              </a:solidFill>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488" y="523875"/>
            <a:ext cx="7656512" cy="904875"/>
          </a:xfrm>
        </p:spPr>
        <p:txBody>
          <a:bodyPr/>
          <a:lstStyle/>
          <a:p>
            <a:pPr>
              <a:defRPr/>
            </a:pPr>
            <a:r>
              <a:rPr lang="en-US" dirty="0" smtClean="0"/>
              <a:t>Why does blended learning make sense?</a:t>
            </a:r>
            <a:r>
              <a:rPr dirty="0" smtClean="0"/>
              <a:t/>
            </a:r>
            <a:br>
              <a:rPr dirty="0" smtClean="0"/>
            </a:br>
            <a:endParaRPr dirty="0"/>
          </a:p>
        </p:txBody>
      </p:sp>
      <p:sp>
        <p:nvSpPr>
          <p:cNvPr id="3" name="Content Placeholder 2"/>
          <p:cNvSpPr>
            <a:spLocks noGrp="1"/>
          </p:cNvSpPr>
          <p:nvPr>
            <p:ph idx="1"/>
          </p:nvPr>
        </p:nvSpPr>
        <p:spPr>
          <a:xfrm>
            <a:off x="449232" y="1135602"/>
            <a:ext cx="7791120" cy="4956175"/>
          </a:xfrm>
        </p:spPr>
        <p:txBody>
          <a:bodyPr/>
          <a:lstStyle/>
          <a:p>
            <a:pPr>
              <a:buClr>
                <a:srgbClr val="F7971C"/>
              </a:buClr>
              <a:buFont typeface="Arial" pitchFamily="34" charset="0"/>
              <a:buChar char="•"/>
            </a:pPr>
            <a:r>
              <a:rPr lang="en-US" sz="2200" dirty="0" smtClean="0">
                <a:solidFill>
                  <a:schemeClr val="tx1">
                    <a:lumMod val="85000"/>
                    <a:lumOff val="15000"/>
                  </a:schemeClr>
                </a:solidFill>
              </a:rPr>
              <a:t>Good for students – the </a:t>
            </a:r>
            <a:r>
              <a:rPr lang="en-US" sz="2200" i="1" dirty="0" err="1" smtClean="0">
                <a:solidFill>
                  <a:schemeClr val="tx1">
                    <a:lumMod val="85000"/>
                    <a:lumOff val="15000"/>
                  </a:schemeClr>
                </a:solidFill>
              </a:rPr>
              <a:t>iGeneration</a:t>
            </a:r>
            <a:endParaRPr lang="en-US" sz="2200" dirty="0" smtClean="0">
              <a:solidFill>
                <a:schemeClr val="tx1">
                  <a:lumMod val="85000"/>
                  <a:lumOff val="15000"/>
                </a:schemeClr>
              </a:solidFill>
            </a:endParaRPr>
          </a:p>
          <a:p>
            <a:pPr marL="688975" lvl="1">
              <a:buClr>
                <a:srgbClr val="F7971C"/>
              </a:buClr>
              <a:buFont typeface="Calibri" pitchFamily="34" charset="0"/>
              <a:buChar char="–"/>
            </a:pPr>
            <a:r>
              <a:rPr lang="en-US" sz="1600" dirty="0" smtClean="0">
                <a:solidFill>
                  <a:schemeClr val="tx1">
                    <a:lumMod val="85000"/>
                    <a:lumOff val="15000"/>
                  </a:schemeClr>
                </a:solidFill>
              </a:rPr>
              <a:t>Offers true differentiated learning and supports student achievement for everyone from struggling learners to advanced students, in a medium they gravitate toward</a:t>
            </a:r>
          </a:p>
          <a:p>
            <a:pPr marL="688975" lvl="1">
              <a:buClr>
                <a:srgbClr val="F7971C"/>
              </a:buClr>
              <a:buFont typeface="Calibri" pitchFamily="34" charset="0"/>
              <a:buChar char="–"/>
            </a:pPr>
            <a:r>
              <a:rPr lang="en-US" sz="1600" dirty="0" smtClean="0">
                <a:solidFill>
                  <a:schemeClr val="tx1">
                    <a:lumMod val="85000"/>
                    <a:lumOff val="15000"/>
                  </a:schemeClr>
                </a:solidFill>
              </a:rPr>
              <a:t>Enables  students to follow a pace chart and stay on pace </a:t>
            </a:r>
          </a:p>
          <a:p>
            <a:pPr marL="688975" lvl="1">
              <a:buClr>
                <a:srgbClr val="F7971C"/>
              </a:buClr>
              <a:buFont typeface="Calibri" pitchFamily="34" charset="0"/>
              <a:buChar char="–"/>
            </a:pPr>
            <a:r>
              <a:rPr lang="en-US" sz="1600" dirty="0" smtClean="0">
                <a:solidFill>
                  <a:schemeClr val="tx1">
                    <a:lumMod val="85000"/>
                    <a:lumOff val="15000"/>
                  </a:schemeClr>
                </a:solidFill>
              </a:rPr>
              <a:t>Offers state-certified curriculum with small group instruction and 1:1 support from experienced teachers</a:t>
            </a:r>
          </a:p>
          <a:p>
            <a:pPr>
              <a:buClr>
                <a:srgbClr val="F7971C"/>
              </a:buClr>
              <a:buFont typeface="Arial" pitchFamily="34" charset="0"/>
              <a:buChar char="•"/>
            </a:pPr>
            <a:r>
              <a:rPr lang="en-US" sz="2200" dirty="0" smtClean="0">
                <a:solidFill>
                  <a:schemeClr val="tx1">
                    <a:lumMod val="85000"/>
                    <a:lumOff val="15000"/>
                  </a:schemeClr>
                </a:solidFill>
              </a:rPr>
              <a:t>Good for all kinds of learners</a:t>
            </a:r>
          </a:p>
          <a:p>
            <a:pPr marL="688975" lvl="1">
              <a:buClr>
                <a:srgbClr val="F7971C"/>
              </a:buClr>
              <a:buFont typeface="Calibri" pitchFamily="34" charset="0"/>
              <a:buChar char="–"/>
            </a:pPr>
            <a:r>
              <a:rPr lang="en-US" sz="1600" dirty="0" smtClean="0">
                <a:solidFill>
                  <a:schemeClr val="tx1">
                    <a:lumMod val="85000"/>
                    <a:lumOff val="15000"/>
                  </a:schemeClr>
                </a:solidFill>
              </a:rPr>
              <a:t>Advanced Placement® courses</a:t>
            </a:r>
          </a:p>
          <a:p>
            <a:pPr marL="688975" lvl="1">
              <a:buClr>
                <a:srgbClr val="F7971C"/>
              </a:buClr>
              <a:buFont typeface="Calibri" pitchFamily="34" charset="0"/>
              <a:buChar char="–"/>
            </a:pPr>
            <a:r>
              <a:rPr lang="en-US" sz="1600" dirty="0" smtClean="0">
                <a:solidFill>
                  <a:schemeClr val="tx1">
                    <a:lumMod val="85000"/>
                    <a:lumOff val="15000"/>
                  </a:schemeClr>
                </a:solidFill>
              </a:rPr>
              <a:t>Credit recovery</a:t>
            </a:r>
          </a:p>
          <a:p>
            <a:pPr marL="1146175" lvl="3" indent="-285750">
              <a:buClr>
                <a:srgbClr val="F7971C"/>
              </a:buClr>
              <a:buFont typeface="Arial" pitchFamily="34" charset="0"/>
              <a:buChar char="•"/>
            </a:pPr>
            <a:r>
              <a:rPr lang="en-US" sz="1600" dirty="0" smtClean="0">
                <a:solidFill>
                  <a:schemeClr val="tx1">
                    <a:lumMod val="85000"/>
                    <a:lumOff val="15000"/>
                  </a:schemeClr>
                </a:solidFill>
              </a:rPr>
              <a:t>ELL supports for credit recovery</a:t>
            </a:r>
          </a:p>
          <a:p>
            <a:pPr marL="688975" lvl="1">
              <a:buClr>
                <a:srgbClr val="F7971C"/>
              </a:buClr>
              <a:buFont typeface="Calibri" pitchFamily="34" charset="0"/>
              <a:buChar char="–"/>
            </a:pPr>
            <a:r>
              <a:rPr lang="en-US" sz="1600" dirty="0" smtClean="0">
                <a:solidFill>
                  <a:schemeClr val="tx1">
                    <a:lumMod val="85000"/>
                    <a:lumOff val="15000"/>
                  </a:schemeClr>
                </a:solidFill>
              </a:rPr>
              <a:t>Auditory</a:t>
            </a:r>
          </a:p>
          <a:p>
            <a:pPr marL="688975" lvl="1">
              <a:buClr>
                <a:srgbClr val="F7971C"/>
              </a:buClr>
              <a:buFont typeface="Calibri" pitchFamily="34" charset="0"/>
              <a:buChar char="–"/>
            </a:pPr>
            <a:r>
              <a:rPr lang="en-US" sz="1600" dirty="0" smtClean="0">
                <a:solidFill>
                  <a:schemeClr val="tx1">
                    <a:lumMod val="85000"/>
                    <a:lumOff val="15000"/>
                  </a:schemeClr>
                </a:solidFill>
              </a:rPr>
              <a:t>Visual</a:t>
            </a:r>
          </a:p>
          <a:p>
            <a:pPr>
              <a:buClr>
                <a:srgbClr val="F7971C"/>
              </a:buClr>
              <a:buNone/>
            </a:pPr>
            <a:r>
              <a:rPr lang="en-US" sz="2200" dirty="0" smtClean="0">
                <a:solidFill>
                  <a:schemeClr val="tx1">
                    <a:lumMod val="85000"/>
                    <a:lumOff val="15000"/>
                  </a:schemeClr>
                </a:solidFill>
              </a:rPr>
              <a:t>Good for schools and institutions </a:t>
            </a:r>
          </a:p>
          <a:p>
            <a:pPr marL="746125" lvl="1" indent="-342900">
              <a:buClr>
                <a:srgbClr val="F7971C"/>
              </a:buClr>
              <a:buFont typeface="Calibri" pitchFamily="34" charset="0"/>
              <a:buChar char="–"/>
            </a:pPr>
            <a:r>
              <a:rPr lang="en-US" sz="1600" dirty="0" smtClean="0">
                <a:solidFill>
                  <a:schemeClr val="tx1">
                    <a:lumMod val="85000"/>
                    <a:lumOff val="15000"/>
                  </a:schemeClr>
                </a:solidFill>
              </a:rPr>
              <a:t>Delivers equity of access</a:t>
            </a:r>
          </a:p>
          <a:p>
            <a:pPr marL="746125" lvl="1" indent="-342900">
              <a:buClr>
                <a:srgbClr val="F7971C"/>
              </a:buClr>
              <a:buFont typeface="Calibri" pitchFamily="34" charset="0"/>
              <a:buChar char="–"/>
            </a:pPr>
            <a:r>
              <a:rPr lang="en-US" sz="1600" dirty="0" smtClean="0">
                <a:solidFill>
                  <a:schemeClr val="tx1">
                    <a:lumMod val="85000"/>
                    <a:lumOff val="15000"/>
                  </a:schemeClr>
                </a:solidFill>
              </a:rPr>
              <a:t>Expands educational opportunities regardless of resources, space or budget </a:t>
            </a:r>
          </a:p>
          <a:p>
            <a:pPr marL="746125" lvl="1" indent="-342900">
              <a:buClr>
                <a:srgbClr val="F7971C"/>
              </a:buClr>
              <a:buFont typeface="Calibri" pitchFamily="34" charset="0"/>
              <a:buChar char="–"/>
            </a:pPr>
            <a:r>
              <a:rPr lang="en-US" sz="1600" dirty="0" smtClean="0">
                <a:solidFill>
                  <a:schemeClr val="tx1">
                    <a:lumMod val="85000"/>
                    <a:lumOff val="15000"/>
                  </a:schemeClr>
                </a:solidFill>
              </a:rPr>
              <a:t>Great option for small, rural and urban schools facing resource squeeze</a:t>
            </a:r>
          </a:p>
        </p:txBody>
      </p:sp>
      <p:sp>
        <p:nvSpPr>
          <p:cNvPr id="5" name="Rectangle 7"/>
          <p:cNvSpPr>
            <a:spLocks noChangeArrowheads="1"/>
          </p:cNvSpPr>
          <p:nvPr/>
        </p:nvSpPr>
        <p:spPr bwMode="auto">
          <a:xfrm flipH="1">
            <a:off x="9005886" y="0"/>
            <a:ext cx="138113" cy="6858000"/>
          </a:xfrm>
          <a:prstGeom prst="rect">
            <a:avLst/>
          </a:prstGeom>
          <a:solidFill>
            <a:srgbClr val="7BA648"/>
          </a:solidFill>
          <a:ln w="9525">
            <a:no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287" y="231775"/>
            <a:ext cx="7037388" cy="904875"/>
          </a:xfrm>
        </p:spPr>
        <p:txBody>
          <a:bodyPr/>
          <a:lstStyle/>
          <a:p>
            <a:pPr>
              <a:defRPr/>
            </a:pPr>
            <a:r>
              <a:rPr lang="en-US" dirty="0" smtClean="0"/>
              <a:t>Aventa: meeting district &amp; student needs</a:t>
            </a:r>
            <a:endParaRPr dirty="0"/>
          </a:p>
        </p:txBody>
      </p:sp>
      <p:sp>
        <p:nvSpPr>
          <p:cNvPr id="64514" name="Content Placeholder 2"/>
          <p:cNvSpPr>
            <a:spLocks noGrp="1"/>
          </p:cNvSpPr>
          <p:nvPr>
            <p:ph idx="1"/>
          </p:nvPr>
        </p:nvSpPr>
        <p:spPr>
          <a:xfrm>
            <a:off x="279400" y="1166813"/>
            <a:ext cx="8382000" cy="5173662"/>
          </a:xfrm>
        </p:spPr>
        <p:txBody>
          <a:bodyPr/>
          <a:lstStyle/>
          <a:p>
            <a:pPr>
              <a:buClr>
                <a:srgbClr val="F7971C"/>
              </a:buClr>
              <a:buFont typeface="Arial" pitchFamily="34" charset="0"/>
              <a:buChar char="•"/>
            </a:pPr>
            <a:r>
              <a:rPr lang="en-US" sz="2200" dirty="0" smtClean="0">
                <a:solidFill>
                  <a:schemeClr val="tx1">
                    <a:lumMod val="85000"/>
                    <a:lumOff val="15000"/>
                  </a:schemeClr>
                </a:solidFill>
              </a:rPr>
              <a:t>Flexible blended learning solutions – just like the </a:t>
            </a:r>
            <a:r>
              <a:rPr lang="en-US" sz="2200" dirty="0" err="1" smtClean="0">
                <a:solidFill>
                  <a:schemeClr val="tx1">
                    <a:lumMod val="85000"/>
                    <a:lumOff val="15000"/>
                  </a:schemeClr>
                </a:solidFill>
              </a:rPr>
              <a:t>iGeneration</a:t>
            </a:r>
            <a:endParaRPr lang="en-US" sz="2200" dirty="0" smtClean="0">
              <a:solidFill>
                <a:schemeClr val="tx1">
                  <a:lumMod val="85000"/>
                  <a:lumOff val="15000"/>
                </a:schemeClr>
              </a:solidFill>
            </a:endParaRPr>
          </a:p>
          <a:p>
            <a:pPr lvl="1">
              <a:buClr>
                <a:srgbClr val="F7971C"/>
              </a:buClr>
            </a:pPr>
            <a:r>
              <a:rPr lang="en-US" sz="2000" dirty="0" smtClean="0">
                <a:solidFill>
                  <a:schemeClr val="tx1">
                    <a:lumMod val="85000"/>
                    <a:lumOff val="15000"/>
                  </a:schemeClr>
                </a:solidFill>
              </a:rPr>
              <a:t>Scalable virtual learning solutions can be a tool for your teachers</a:t>
            </a:r>
          </a:p>
          <a:p>
            <a:pPr>
              <a:buClr>
                <a:srgbClr val="F7971C"/>
              </a:buClr>
              <a:buFont typeface="Arial" pitchFamily="34" charset="0"/>
              <a:buChar char="•"/>
            </a:pPr>
            <a:r>
              <a:rPr lang="en-US" sz="2200" dirty="0" smtClean="0">
                <a:solidFill>
                  <a:schemeClr val="tx1">
                    <a:lumMod val="85000"/>
                    <a:lumOff val="15000"/>
                  </a:schemeClr>
                </a:solidFill>
              </a:rPr>
              <a:t>More than 140 courses</a:t>
            </a:r>
          </a:p>
          <a:p>
            <a:pPr lvl="1">
              <a:buClr>
                <a:srgbClr val="F7971C"/>
              </a:buClr>
            </a:pPr>
            <a:r>
              <a:rPr lang="en-US" sz="2000" dirty="0" smtClean="0">
                <a:solidFill>
                  <a:schemeClr val="tx1">
                    <a:lumMod val="85000"/>
                    <a:lumOff val="15000"/>
                  </a:schemeClr>
                </a:solidFill>
              </a:rPr>
              <a:t>Award-winning, rigorous curriculum and courseware</a:t>
            </a:r>
          </a:p>
          <a:p>
            <a:pPr>
              <a:buClr>
                <a:srgbClr val="F7971C"/>
              </a:buClr>
              <a:buFont typeface="Arial" pitchFamily="34" charset="0"/>
              <a:buChar char="•"/>
            </a:pPr>
            <a:r>
              <a:rPr lang="en-US" sz="2200" dirty="0" smtClean="0">
                <a:solidFill>
                  <a:schemeClr val="tx1">
                    <a:lumMod val="85000"/>
                    <a:lumOff val="15000"/>
                  </a:schemeClr>
                </a:solidFill>
              </a:rPr>
              <a:t>You teach or we teach</a:t>
            </a:r>
          </a:p>
          <a:p>
            <a:pPr lvl="1">
              <a:buClr>
                <a:srgbClr val="F7971C"/>
              </a:buClr>
            </a:pPr>
            <a:r>
              <a:rPr lang="en-US" sz="2000" dirty="0" smtClean="0">
                <a:solidFill>
                  <a:schemeClr val="tx1">
                    <a:lumMod val="85000"/>
                    <a:lumOff val="15000"/>
                  </a:schemeClr>
                </a:solidFill>
              </a:rPr>
              <a:t>Support for your teachers, supplementing your staff </a:t>
            </a:r>
          </a:p>
          <a:p>
            <a:pPr>
              <a:buClr>
                <a:srgbClr val="F7971C"/>
              </a:buClr>
              <a:buFont typeface="Arial" pitchFamily="34" charset="0"/>
              <a:buChar char="•"/>
            </a:pPr>
            <a:r>
              <a:rPr lang="en-US" sz="2200" dirty="0" smtClean="0">
                <a:solidFill>
                  <a:schemeClr val="tx1">
                    <a:lumMod val="85000"/>
                    <a:lumOff val="15000"/>
                  </a:schemeClr>
                </a:solidFill>
              </a:rPr>
              <a:t>Supports major LMS platforms</a:t>
            </a:r>
          </a:p>
          <a:p>
            <a:pPr lvl="1">
              <a:buClr>
                <a:srgbClr val="F7971C"/>
              </a:buClr>
            </a:pPr>
            <a:r>
              <a:rPr lang="en-US" sz="2000" dirty="0" smtClean="0">
                <a:solidFill>
                  <a:schemeClr val="tx1">
                    <a:lumMod val="85000"/>
                    <a:lumOff val="15000"/>
                  </a:schemeClr>
                </a:solidFill>
              </a:rPr>
              <a:t>Learning Management System agnostic </a:t>
            </a:r>
          </a:p>
          <a:p>
            <a:pPr>
              <a:buClr>
                <a:srgbClr val="F7971C"/>
              </a:buClr>
              <a:buFont typeface="Arial" pitchFamily="34" charset="0"/>
              <a:buChar char="•"/>
            </a:pPr>
            <a:r>
              <a:rPr lang="en-US" sz="2200" dirty="0" smtClean="0">
                <a:solidFill>
                  <a:schemeClr val="tx1">
                    <a:lumMod val="85000"/>
                    <a:lumOff val="15000"/>
                  </a:schemeClr>
                </a:solidFill>
              </a:rPr>
              <a:t>Viable solution to overcrowding </a:t>
            </a:r>
          </a:p>
        </p:txBody>
      </p:sp>
      <p:sp>
        <p:nvSpPr>
          <p:cNvPr id="4" name="Rectangle 7"/>
          <p:cNvSpPr>
            <a:spLocks noChangeArrowheads="1"/>
          </p:cNvSpPr>
          <p:nvPr/>
        </p:nvSpPr>
        <p:spPr bwMode="auto">
          <a:xfrm flipH="1">
            <a:off x="9005886" y="0"/>
            <a:ext cx="138113" cy="6858000"/>
          </a:xfrm>
          <a:prstGeom prst="rect">
            <a:avLst/>
          </a:prstGeom>
          <a:solidFill>
            <a:srgbClr val="9DD2C1"/>
          </a:solidFill>
          <a:ln w="9525">
            <a:no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588" y="342900"/>
            <a:ext cx="6565900" cy="795337"/>
          </a:xfrm>
        </p:spPr>
        <p:txBody>
          <a:bodyPr/>
          <a:lstStyle/>
          <a:p>
            <a:pPr>
              <a:defRPr/>
            </a:pPr>
            <a:r>
              <a:rPr dirty="0" smtClean="0"/>
              <a:t>Thank you!  Q&amp;A </a:t>
            </a:r>
            <a:endParaRPr dirty="0"/>
          </a:p>
        </p:txBody>
      </p:sp>
      <p:pic>
        <p:nvPicPr>
          <p:cNvPr id="70659" name="Picture 3" descr="aventa-graphic-swoosh.jpg"/>
          <p:cNvPicPr>
            <a:picLocks noChangeAspect="1"/>
          </p:cNvPicPr>
          <p:nvPr/>
        </p:nvPicPr>
        <p:blipFill>
          <a:blip r:embed="rId3" cstate="print"/>
          <a:srcRect/>
          <a:stretch>
            <a:fillRect/>
          </a:stretch>
        </p:blipFill>
        <p:spPr bwMode="auto">
          <a:xfrm>
            <a:off x="1457325" y="2211520"/>
            <a:ext cx="6213475" cy="1447800"/>
          </a:xfrm>
          <a:prstGeom prst="rect">
            <a:avLst/>
          </a:prstGeom>
          <a:noFill/>
          <a:ln w="9525">
            <a:noFill/>
            <a:miter lim="800000"/>
            <a:headEnd/>
            <a:tailEnd/>
          </a:ln>
        </p:spPr>
      </p:pic>
      <p:sp>
        <p:nvSpPr>
          <p:cNvPr id="4" name="Rectangle 3"/>
          <p:cNvSpPr/>
          <p:nvPr/>
        </p:nvSpPr>
        <p:spPr>
          <a:xfrm>
            <a:off x="2286000" y="3948536"/>
            <a:ext cx="4572000" cy="1815882"/>
          </a:xfrm>
          <a:prstGeom prst="rect">
            <a:avLst/>
          </a:prstGeom>
        </p:spPr>
        <p:txBody>
          <a:bodyPr>
            <a:spAutoFit/>
          </a:bodyPr>
          <a:lstStyle/>
          <a:p>
            <a:pPr algn="ctr"/>
            <a:r>
              <a:rPr lang="en-US" b="0" baseline="0" dirty="0" smtClean="0"/>
              <a:t>See Gregg to get a copy of our Blended Learning White Paper, Administrator, Mentor and Student Toolkits</a:t>
            </a:r>
            <a:endParaRPr lang="en-US" b="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268288" y="231775"/>
            <a:ext cx="6565900" cy="904875"/>
          </a:xfrm>
        </p:spPr>
        <p:txBody>
          <a:bodyPr/>
          <a:lstStyle/>
          <a:p>
            <a:pPr>
              <a:defRPr/>
            </a:pPr>
            <a:r>
              <a:rPr lang="en-US" dirty="0" smtClean="0"/>
              <a:t>Blended Learning 101: Best Practices</a:t>
            </a:r>
            <a:endParaRPr dirty="0"/>
          </a:p>
        </p:txBody>
      </p:sp>
      <p:sp>
        <p:nvSpPr>
          <p:cNvPr id="25" name="Rectangle 24"/>
          <p:cNvSpPr/>
          <p:nvPr/>
        </p:nvSpPr>
        <p:spPr>
          <a:xfrm>
            <a:off x="3295396" y="5546725"/>
            <a:ext cx="2603500" cy="7207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7"/>
          <p:cNvSpPr>
            <a:spLocks noChangeArrowheads="1"/>
          </p:cNvSpPr>
          <p:nvPr/>
        </p:nvSpPr>
        <p:spPr bwMode="auto">
          <a:xfrm flipH="1">
            <a:off x="9005886" y="0"/>
            <a:ext cx="138113" cy="6858000"/>
          </a:xfrm>
          <a:prstGeom prst="rect">
            <a:avLst/>
          </a:prstGeom>
          <a:solidFill>
            <a:srgbClr val="F7971C"/>
          </a:solidFill>
          <a:ln w="9525">
            <a:noFill/>
            <a:miter lim="800000"/>
            <a:headEnd/>
            <a:tailEnd/>
          </a:ln>
        </p:spPr>
        <p:txBody>
          <a:bodyPr wrap="none" anchor="ctr"/>
          <a:lstStyle/>
          <a:p>
            <a:endParaRPr lang="en-US"/>
          </a:p>
        </p:txBody>
      </p:sp>
      <p:sp>
        <p:nvSpPr>
          <p:cNvPr id="27" name="Content Placeholder 2"/>
          <p:cNvSpPr>
            <a:spLocks noGrp="1"/>
          </p:cNvSpPr>
          <p:nvPr>
            <p:ph idx="1"/>
          </p:nvPr>
        </p:nvSpPr>
        <p:spPr>
          <a:xfrm>
            <a:off x="440793" y="1209674"/>
            <a:ext cx="8229871" cy="5057776"/>
          </a:xfrm>
        </p:spPr>
        <p:txBody>
          <a:bodyPr/>
          <a:lstStyle/>
          <a:p>
            <a:pPr>
              <a:buClr>
                <a:srgbClr val="F7971C"/>
              </a:buClr>
            </a:pPr>
            <a:r>
              <a:rPr lang="en-US" sz="2200" dirty="0" smtClean="0">
                <a:solidFill>
                  <a:schemeClr val="tx1">
                    <a:lumMod val="85000"/>
                    <a:lumOff val="15000"/>
                  </a:schemeClr>
                </a:solidFill>
              </a:rPr>
              <a:t>Your guides for this session</a:t>
            </a:r>
          </a:p>
          <a:p>
            <a:pPr>
              <a:buClr>
                <a:srgbClr val="F7971C"/>
              </a:buClr>
            </a:pPr>
            <a:r>
              <a:rPr lang="en-US" sz="2200" dirty="0" smtClean="0">
                <a:solidFill>
                  <a:schemeClr val="tx1">
                    <a:lumMod val="85000"/>
                    <a:lumOff val="15000"/>
                  </a:schemeClr>
                </a:solidFill>
              </a:rPr>
              <a:t>Establishing a common language – what is blended learning?</a:t>
            </a:r>
          </a:p>
          <a:p>
            <a:pPr>
              <a:buClr>
                <a:srgbClr val="F7971C"/>
              </a:buClr>
            </a:pPr>
            <a:r>
              <a:rPr lang="en-US" sz="2200" dirty="0" smtClean="0">
                <a:solidFill>
                  <a:schemeClr val="tx1">
                    <a:lumMod val="85000"/>
                    <a:lumOff val="15000"/>
                  </a:schemeClr>
                </a:solidFill>
              </a:rPr>
              <a:t>Why now? Meet the </a:t>
            </a:r>
            <a:r>
              <a:rPr lang="en-US" sz="2200" i="1" dirty="0" err="1" smtClean="0">
                <a:solidFill>
                  <a:schemeClr val="tx1">
                    <a:lumMod val="85000"/>
                    <a:lumOff val="15000"/>
                  </a:schemeClr>
                </a:solidFill>
              </a:rPr>
              <a:t>iGeneration</a:t>
            </a:r>
            <a:r>
              <a:rPr lang="en-US" sz="2200" dirty="0" smtClean="0">
                <a:solidFill>
                  <a:schemeClr val="tx1">
                    <a:lumMod val="85000"/>
                    <a:lumOff val="15000"/>
                  </a:schemeClr>
                </a:solidFill>
              </a:rPr>
              <a:t>!</a:t>
            </a:r>
          </a:p>
          <a:p>
            <a:pPr>
              <a:buClr>
                <a:srgbClr val="F7971C"/>
              </a:buClr>
            </a:pPr>
            <a:r>
              <a:rPr lang="en-US" sz="2200" dirty="0" smtClean="0">
                <a:solidFill>
                  <a:schemeClr val="tx1">
                    <a:lumMod val="85000"/>
                    <a:lumOff val="15000"/>
                  </a:schemeClr>
                </a:solidFill>
              </a:rPr>
              <a:t>Continuum of implementation models</a:t>
            </a:r>
          </a:p>
          <a:p>
            <a:pPr lvl="1">
              <a:buClr>
                <a:srgbClr val="F7971C"/>
              </a:buClr>
            </a:pPr>
            <a:r>
              <a:rPr lang="en-US" sz="2000" dirty="0" smtClean="0">
                <a:solidFill>
                  <a:schemeClr val="tx1">
                    <a:lumMod val="85000"/>
                    <a:lumOff val="15000"/>
                  </a:schemeClr>
                </a:solidFill>
              </a:rPr>
              <a:t>Case studies from our panelists</a:t>
            </a:r>
          </a:p>
          <a:p>
            <a:pPr lvl="2">
              <a:buClr>
                <a:srgbClr val="F7971C"/>
              </a:buClr>
            </a:pPr>
            <a:r>
              <a:rPr lang="en-US" sz="1600" dirty="0" smtClean="0">
                <a:solidFill>
                  <a:schemeClr val="tx1">
                    <a:lumMod val="85000"/>
                    <a:lumOff val="15000"/>
                  </a:schemeClr>
                </a:solidFill>
              </a:rPr>
              <a:t>Spotsylvania </a:t>
            </a:r>
          </a:p>
          <a:p>
            <a:pPr lvl="2">
              <a:buClr>
                <a:srgbClr val="F7971C"/>
              </a:buClr>
            </a:pPr>
            <a:r>
              <a:rPr lang="en-US" sz="1600" dirty="0" smtClean="0">
                <a:solidFill>
                  <a:schemeClr val="tx1">
                    <a:lumMod val="85000"/>
                    <a:lumOff val="15000"/>
                  </a:schemeClr>
                </a:solidFill>
              </a:rPr>
              <a:t>Chicago Public Schools</a:t>
            </a:r>
          </a:p>
          <a:p>
            <a:pPr lvl="2">
              <a:buClr>
                <a:srgbClr val="F7971C"/>
              </a:buClr>
            </a:pPr>
            <a:r>
              <a:rPr lang="en-US" sz="1600" dirty="0" smtClean="0">
                <a:solidFill>
                  <a:schemeClr val="tx1">
                    <a:lumMod val="85000"/>
                    <a:lumOff val="15000"/>
                  </a:schemeClr>
                </a:solidFill>
              </a:rPr>
              <a:t>SCCOE</a:t>
            </a:r>
          </a:p>
          <a:p>
            <a:pPr lvl="2">
              <a:buClr>
                <a:srgbClr val="F7971C"/>
              </a:buClr>
            </a:pPr>
            <a:r>
              <a:rPr lang="en-US" sz="1600" dirty="0" smtClean="0">
                <a:solidFill>
                  <a:schemeClr val="tx1">
                    <a:lumMod val="85000"/>
                    <a:lumOff val="15000"/>
                  </a:schemeClr>
                </a:solidFill>
              </a:rPr>
              <a:t>Forsyth County, GA</a:t>
            </a:r>
          </a:p>
          <a:p>
            <a:pPr>
              <a:buClr>
                <a:srgbClr val="F7971C"/>
              </a:buClr>
            </a:pPr>
            <a:r>
              <a:rPr lang="en-US" sz="2200" dirty="0" smtClean="0">
                <a:solidFill>
                  <a:schemeClr val="tx1">
                    <a:lumMod val="85000"/>
                    <a:lumOff val="15000"/>
                  </a:schemeClr>
                </a:solidFill>
              </a:rPr>
              <a:t>Tools to help schools get started and engage the </a:t>
            </a:r>
            <a:r>
              <a:rPr lang="en-US" sz="2200" i="1" dirty="0" err="1" smtClean="0">
                <a:solidFill>
                  <a:schemeClr val="tx1">
                    <a:lumMod val="85000"/>
                    <a:lumOff val="15000"/>
                  </a:schemeClr>
                </a:solidFill>
              </a:rPr>
              <a:t>iGeneration</a:t>
            </a:r>
            <a:r>
              <a:rPr lang="en-US" sz="2200" dirty="0" smtClean="0">
                <a:solidFill>
                  <a:schemeClr val="tx1">
                    <a:lumMod val="85000"/>
                    <a:lumOff val="15000"/>
                  </a:schemeClr>
                </a:solidFill>
              </a:rPr>
              <a:t> in blended learning</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Picture 5"/>
          <p:cNvSpPr>
            <a:spLocks noChangeAspect="1" noChangeArrowheads="1"/>
          </p:cNvSpPr>
          <p:nvPr/>
        </p:nvSpPr>
        <p:spPr bwMode="auto">
          <a:xfrm>
            <a:off x="4572000" y="3717925"/>
            <a:ext cx="19050" cy="19050"/>
          </a:xfrm>
          <a:prstGeom prst="rect">
            <a:avLst/>
          </a:prstGeom>
          <a:noFill/>
          <a:ln w="9525">
            <a:noFill/>
            <a:miter lim="800000"/>
            <a:headEnd/>
            <a:tailEnd/>
          </a:ln>
        </p:spPr>
        <p:txBody>
          <a:bodyPr/>
          <a:lstStyle/>
          <a:p>
            <a:pPr algn="l"/>
            <a:endParaRPr lang="en-US" sz="2400">
              <a:latin typeface="Calibri" pitchFamily="34" charset="0"/>
            </a:endParaRPr>
          </a:p>
        </p:txBody>
      </p:sp>
      <p:sp>
        <p:nvSpPr>
          <p:cNvPr id="14" name="Rectangle 7"/>
          <p:cNvSpPr>
            <a:spLocks noChangeArrowheads="1"/>
          </p:cNvSpPr>
          <p:nvPr/>
        </p:nvSpPr>
        <p:spPr bwMode="auto">
          <a:xfrm flipH="1">
            <a:off x="9005886" y="0"/>
            <a:ext cx="138113" cy="6858000"/>
          </a:xfrm>
          <a:prstGeom prst="rect">
            <a:avLst/>
          </a:prstGeom>
          <a:solidFill>
            <a:srgbClr val="F7971C"/>
          </a:solidFill>
          <a:ln w="9525">
            <a:noFill/>
            <a:miter lim="800000"/>
            <a:headEnd/>
            <a:tailEnd/>
          </a:ln>
        </p:spPr>
        <p:txBody>
          <a:bodyPr wrap="none" anchor="ctr"/>
          <a:lstStyle/>
          <a:p>
            <a:endParaRPr lang="en-US"/>
          </a:p>
        </p:txBody>
      </p:sp>
      <p:pic>
        <p:nvPicPr>
          <p:cNvPr id="19" name="Picture 13" descr="Aventa_Logo_2010"/>
          <p:cNvPicPr>
            <a:picLocks noChangeAspect="1" noChangeArrowheads="1"/>
          </p:cNvPicPr>
          <p:nvPr/>
        </p:nvPicPr>
        <p:blipFill>
          <a:blip r:embed="rId3" cstate="print"/>
          <a:srcRect/>
          <a:stretch>
            <a:fillRect/>
          </a:stretch>
        </p:blipFill>
        <p:spPr bwMode="auto">
          <a:xfrm>
            <a:off x="562113" y="5386545"/>
            <a:ext cx="1724025" cy="614504"/>
          </a:xfrm>
          <a:prstGeom prst="rect">
            <a:avLst/>
          </a:prstGeom>
          <a:ln>
            <a:noFill/>
          </a:ln>
          <a:effectLst>
            <a:outerShdw blurRad="292100" dist="139700" dir="2700000" algn="tl" rotWithShape="0">
              <a:srgbClr val="333333">
                <a:alpha val="65000"/>
              </a:srgbClr>
            </a:outerShdw>
          </a:effectLst>
        </p:spPr>
      </p:pic>
      <p:pic>
        <p:nvPicPr>
          <p:cNvPr id="20" name="Picture 2"/>
          <p:cNvPicPr>
            <a:picLocks noChangeAspect="1" noChangeArrowheads="1"/>
          </p:cNvPicPr>
          <p:nvPr/>
        </p:nvPicPr>
        <p:blipFill>
          <a:blip r:embed="rId4" cstate="print"/>
          <a:srcRect/>
          <a:stretch>
            <a:fillRect/>
          </a:stretch>
        </p:blipFill>
        <p:spPr bwMode="auto">
          <a:xfrm>
            <a:off x="390663" y="1265238"/>
            <a:ext cx="1905000" cy="533400"/>
          </a:xfrm>
          <a:prstGeom prst="rect">
            <a:avLst/>
          </a:prstGeom>
          <a:ln>
            <a:noFill/>
          </a:ln>
          <a:effectLst>
            <a:outerShdw blurRad="292100" dist="139700" dir="2700000" algn="tl" rotWithShape="0">
              <a:srgbClr val="333333">
                <a:alpha val="65000"/>
              </a:srgbClr>
            </a:outerShdw>
          </a:effectLst>
        </p:spPr>
      </p:pic>
      <p:pic>
        <p:nvPicPr>
          <p:cNvPr id="21" name="Picture 17"/>
          <p:cNvPicPr>
            <a:picLocks noChangeAspect="1" noChangeArrowheads="1"/>
          </p:cNvPicPr>
          <p:nvPr/>
        </p:nvPicPr>
        <p:blipFill>
          <a:blip r:embed="rId5" cstate="print"/>
          <a:srcRect l="5415" t="4466" r="5415" b="5415"/>
          <a:stretch>
            <a:fillRect/>
          </a:stretch>
        </p:blipFill>
        <p:spPr bwMode="auto">
          <a:xfrm>
            <a:off x="1476513" y="2183605"/>
            <a:ext cx="819012" cy="827355"/>
          </a:xfrm>
          <a:prstGeom prst="rect">
            <a:avLst/>
          </a:prstGeom>
          <a:ln>
            <a:noFill/>
          </a:ln>
          <a:effectLst>
            <a:outerShdw blurRad="127000" dist="50800" dir="2700000" algn="tl" rotWithShape="0">
              <a:srgbClr val="333333">
                <a:alpha val="65000"/>
              </a:srgbClr>
            </a:outerShdw>
          </a:effectLst>
        </p:spPr>
      </p:pic>
      <p:pic>
        <p:nvPicPr>
          <p:cNvPr id="32" name="Picture 4"/>
          <p:cNvPicPr>
            <a:picLocks noChangeAspect="1" noChangeArrowheads="1"/>
          </p:cNvPicPr>
          <p:nvPr/>
        </p:nvPicPr>
        <p:blipFill>
          <a:blip r:embed="rId6" cstate="print"/>
          <a:srcRect/>
          <a:stretch>
            <a:fillRect/>
          </a:stretch>
        </p:blipFill>
        <p:spPr bwMode="auto">
          <a:xfrm>
            <a:off x="421833" y="4439909"/>
            <a:ext cx="1859543" cy="483481"/>
          </a:xfrm>
          <a:prstGeom prst="rect">
            <a:avLst/>
          </a:prstGeom>
          <a:ln>
            <a:noFill/>
          </a:ln>
          <a:effectLst>
            <a:outerShdw blurRad="292100" dist="139700" dir="2700000" algn="tl" rotWithShape="0">
              <a:srgbClr val="333333">
                <a:alpha val="65000"/>
              </a:srgbClr>
            </a:outerShdw>
          </a:effectLst>
        </p:spPr>
      </p:pic>
      <p:sp>
        <p:nvSpPr>
          <p:cNvPr id="33" name="Title 32"/>
          <p:cNvSpPr>
            <a:spLocks noGrp="1"/>
          </p:cNvSpPr>
          <p:nvPr>
            <p:ph type="title"/>
          </p:nvPr>
        </p:nvSpPr>
        <p:spPr/>
        <p:txBody>
          <a:bodyPr/>
          <a:lstStyle/>
          <a:p>
            <a:r>
              <a:rPr lang="en-US" dirty="0" smtClean="0"/>
              <a:t>Your guides for this session</a:t>
            </a:r>
            <a:endParaRPr lang="en-US" dirty="0"/>
          </a:p>
        </p:txBody>
      </p:sp>
      <p:sp>
        <p:nvSpPr>
          <p:cNvPr id="35" name="Content Placeholder 34"/>
          <p:cNvSpPr>
            <a:spLocks noGrp="1"/>
          </p:cNvSpPr>
          <p:nvPr>
            <p:ph sz="half" idx="2"/>
          </p:nvPr>
        </p:nvSpPr>
        <p:spPr>
          <a:xfrm>
            <a:off x="2657613" y="1154113"/>
            <a:ext cx="6195873" cy="5173662"/>
          </a:xfrm>
        </p:spPr>
        <p:txBody>
          <a:bodyPr/>
          <a:lstStyle/>
          <a:p>
            <a:pPr>
              <a:buNone/>
            </a:pPr>
            <a:r>
              <a:rPr lang="en-US" dirty="0" smtClean="0">
                <a:solidFill>
                  <a:schemeClr val="tx1">
                    <a:lumMod val="85000"/>
                    <a:lumOff val="15000"/>
                  </a:schemeClr>
                </a:solidFill>
              </a:rPr>
              <a:t>Jan </a:t>
            </a:r>
            <a:r>
              <a:rPr lang="en-US" dirty="0" err="1" smtClean="0">
                <a:solidFill>
                  <a:schemeClr val="tx1">
                    <a:lumMod val="85000"/>
                    <a:lumOff val="15000"/>
                  </a:schemeClr>
                </a:solidFill>
              </a:rPr>
              <a:t>Streich</a:t>
            </a:r>
            <a:r>
              <a:rPr lang="en-US" dirty="0" smtClean="0">
                <a:solidFill>
                  <a:schemeClr val="tx1">
                    <a:lumMod val="85000"/>
                    <a:lumOff val="15000"/>
                  </a:schemeClr>
                </a:solidFill>
              </a:rPr>
              <a:t>, Spotsylvania County Schools</a:t>
            </a:r>
            <a:br>
              <a:rPr lang="en-US" dirty="0" smtClean="0">
                <a:solidFill>
                  <a:schemeClr val="tx1">
                    <a:lumMod val="85000"/>
                    <a:lumOff val="15000"/>
                  </a:schemeClr>
                </a:solidFill>
              </a:rPr>
            </a:br>
            <a:r>
              <a:rPr lang="en-US" sz="2400" dirty="0" smtClean="0">
                <a:solidFill>
                  <a:schemeClr val="tx1">
                    <a:lumMod val="85000"/>
                    <a:lumOff val="15000"/>
                  </a:schemeClr>
                </a:solidFill>
              </a:rPr>
              <a:t>Director of Instructional Technology </a:t>
            </a:r>
            <a:endParaRPr lang="en-US" dirty="0" smtClean="0">
              <a:solidFill>
                <a:schemeClr val="tx1">
                  <a:lumMod val="85000"/>
                  <a:lumOff val="15000"/>
                </a:schemeClr>
              </a:solidFill>
            </a:endParaRPr>
          </a:p>
          <a:p>
            <a:pPr>
              <a:buNone/>
            </a:pPr>
            <a:endParaRPr lang="en-US" sz="900" dirty="0" smtClean="0">
              <a:solidFill>
                <a:schemeClr val="tx1">
                  <a:lumMod val="85000"/>
                  <a:lumOff val="15000"/>
                </a:schemeClr>
              </a:solidFill>
            </a:endParaRPr>
          </a:p>
          <a:p>
            <a:pPr>
              <a:buNone/>
            </a:pPr>
            <a:r>
              <a:rPr lang="en-US" dirty="0" smtClean="0">
                <a:solidFill>
                  <a:schemeClr val="tx1">
                    <a:lumMod val="85000"/>
                    <a:lumOff val="15000"/>
                  </a:schemeClr>
                </a:solidFill>
              </a:rPr>
              <a:t>Robin Gonzales, Chicago Public Schools</a:t>
            </a:r>
            <a:br>
              <a:rPr lang="en-US" dirty="0" smtClean="0">
                <a:solidFill>
                  <a:schemeClr val="tx1">
                    <a:lumMod val="85000"/>
                    <a:lumOff val="15000"/>
                  </a:schemeClr>
                </a:solidFill>
              </a:rPr>
            </a:br>
            <a:r>
              <a:rPr lang="en-US" sz="2400" dirty="0" smtClean="0">
                <a:solidFill>
                  <a:schemeClr val="tx1">
                    <a:lumMod val="85000"/>
                    <a:lumOff val="15000"/>
                  </a:schemeClr>
                </a:solidFill>
              </a:rPr>
              <a:t>former Director of Distance Education </a:t>
            </a:r>
            <a:endParaRPr lang="en-US" dirty="0" smtClean="0">
              <a:solidFill>
                <a:schemeClr val="tx1">
                  <a:lumMod val="85000"/>
                  <a:lumOff val="15000"/>
                </a:schemeClr>
              </a:solidFill>
            </a:endParaRPr>
          </a:p>
          <a:p>
            <a:pPr>
              <a:buNone/>
            </a:pPr>
            <a:endParaRPr lang="en-US" sz="900" dirty="0" smtClean="0">
              <a:solidFill>
                <a:schemeClr val="tx1">
                  <a:lumMod val="85000"/>
                  <a:lumOff val="15000"/>
                </a:schemeClr>
              </a:solidFill>
            </a:endParaRPr>
          </a:p>
          <a:p>
            <a:pPr>
              <a:buNone/>
            </a:pPr>
            <a:r>
              <a:rPr lang="en-US" dirty="0" smtClean="0">
                <a:solidFill>
                  <a:schemeClr val="tx1">
                    <a:lumMod val="85000"/>
                    <a:lumOff val="15000"/>
                  </a:schemeClr>
                </a:solidFill>
              </a:rPr>
              <a:t>Kelly Schwirzke, SCCOE</a:t>
            </a:r>
            <a:br>
              <a:rPr lang="en-US" dirty="0" smtClean="0">
                <a:solidFill>
                  <a:schemeClr val="tx1">
                    <a:lumMod val="85000"/>
                    <a:lumOff val="15000"/>
                  </a:schemeClr>
                </a:solidFill>
              </a:rPr>
            </a:br>
            <a:r>
              <a:rPr lang="en-US" sz="2400" dirty="0" smtClean="0">
                <a:solidFill>
                  <a:schemeClr val="tx1">
                    <a:lumMod val="85000"/>
                    <a:lumOff val="15000"/>
                  </a:schemeClr>
                </a:solidFill>
              </a:rPr>
              <a:t>Instructional Technology Coordinator</a:t>
            </a:r>
            <a:endParaRPr lang="en-US" dirty="0" smtClean="0">
              <a:solidFill>
                <a:schemeClr val="tx1">
                  <a:lumMod val="85000"/>
                  <a:lumOff val="15000"/>
                </a:schemeClr>
              </a:solidFill>
            </a:endParaRPr>
          </a:p>
          <a:p>
            <a:pPr>
              <a:buNone/>
            </a:pPr>
            <a:endParaRPr lang="en-US" sz="900" dirty="0" smtClean="0">
              <a:solidFill>
                <a:schemeClr val="tx1">
                  <a:lumMod val="85000"/>
                  <a:lumOff val="15000"/>
                </a:schemeClr>
              </a:solidFill>
            </a:endParaRPr>
          </a:p>
          <a:p>
            <a:pPr>
              <a:buNone/>
            </a:pPr>
            <a:r>
              <a:rPr lang="en-US" dirty="0" err="1" smtClean="0">
                <a:solidFill>
                  <a:schemeClr val="tx1">
                    <a:lumMod val="85000"/>
                    <a:lumOff val="15000"/>
                  </a:schemeClr>
                </a:solidFill>
              </a:rPr>
              <a:t>Lissa</a:t>
            </a:r>
            <a:r>
              <a:rPr lang="en-US" dirty="0" smtClean="0">
                <a:solidFill>
                  <a:schemeClr val="tx1">
                    <a:lumMod val="85000"/>
                    <a:lumOff val="15000"/>
                  </a:schemeClr>
                </a:solidFill>
              </a:rPr>
              <a:t> </a:t>
            </a:r>
            <a:r>
              <a:rPr lang="en-US" dirty="0" err="1" smtClean="0">
                <a:solidFill>
                  <a:schemeClr val="tx1">
                    <a:lumMod val="85000"/>
                    <a:lumOff val="15000"/>
                  </a:schemeClr>
                </a:solidFill>
              </a:rPr>
              <a:t>Pijanowski</a:t>
            </a:r>
            <a:r>
              <a:rPr lang="en-US" dirty="0" smtClean="0">
                <a:solidFill>
                  <a:schemeClr val="tx1">
                    <a:lumMod val="85000"/>
                    <a:lumOff val="15000"/>
                  </a:schemeClr>
                </a:solidFill>
              </a:rPr>
              <a:t>, Forsyth County Schools</a:t>
            </a:r>
            <a:br>
              <a:rPr lang="en-US" dirty="0" smtClean="0">
                <a:solidFill>
                  <a:schemeClr val="tx1">
                    <a:lumMod val="85000"/>
                    <a:lumOff val="15000"/>
                  </a:schemeClr>
                </a:solidFill>
              </a:rPr>
            </a:br>
            <a:r>
              <a:rPr lang="en-US" sz="2400" dirty="0" smtClean="0">
                <a:solidFill>
                  <a:schemeClr val="tx1">
                    <a:lumMod val="85000"/>
                    <a:lumOff val="15000"/>
                  </a:schemeClr>
                </a:solidFill>
              </a:rPr>
              <a:t>Assistant Superintendent</a:t>
            </a:r>
            <a:endParaRPr lang="en-US" dirty="0" smtClean="0">
              <a:solidFill>
                <a:schemeClr val="tx1">
                  <a:lumMod val="85000"/>
                  <a:lumOff val="15000"/>
                </a:schemeClr>
              </a:solidFill>
            </a:endParaRPr>
          </a:p>
          <a:p>
            <a:pPr>
              <a:buNone/>
            </a:pPr>
            <a:endParaRPr lang="en-US" sz="900" dirty="0" smtClean="0">
              <a:solidFill>
                <a:schemeClr val="tx1">
                  <a:lumMod val="85000"/>
                  <a:lumOff val="15000"/>
                </a:schemeClr>
              </a:solidFill>
            </a:endParaRPr>
          </a:p>
          <a:p>
            <a:pPr>
              <a:buNone/>
            </a:pPr>
            <a:r>
              <a:rPr lang="en-US" dirty="0" smtClean="0">
                <a:solidFill>
                  <a:schemeClr val="tx1">
                    <a:lumMod val="85000"/>
                    <a:lumOff val="15000"/>
                  </a:schemeClr>
                </a:solidFill>
              </a:rPr>
              <a:t>Gregg Levin, </a:t>
            </a:r>
            <a:r>
              <a:rPr lang="en-US" dirty="0" err="1" smtClean="0">
                <a:solidFill>
                  <a:schemeClr val="tx1">
                    <a:lumMod val="85000"/>
                    <a:lumOff val="15000"/>
                  </a:schemeClr>
                </a:solidFill>
              </a:rPr>
              <a:t>Aventa</a:t>
            </a:r>
            <a:r>
              <a:rPr lang="en-US" dirty="0" smtClean="0">
                <a:solidFill>
                  <a:schemeClr val="tx1">
                    <a:lumMod val="85000"/>
                    <a:lumOff val="15000"/>
                  </a:schemeClr>
                </a:solidFill>
              </a:rPr>
              <a:t> Learning</a:t>
            </a:r>
            <a:br>
              <a:rPr lang="en-US" dirty="0" smtClean="0">
                <a:solidFill>
                  <a:schemeClr val="tx1">
                    <a:lumMod val="85000"/>
                    <a:lumOff val="15000"/>
                  </a:schemeClr>
                </a:solidFill>
              </a:rPr>
            </a:br>
            <a:r>
              <a:rPr lang="en-US" sz="2400" dirty="0" smtClean="0">
                <a:solidFill>
                  <a:schemeClr val="tx1">
                    <a:lumMod val="85000"/>
                    <a:lumOff val="15000"/>
                  </a:schemeClr>
                </a:solidFill>
              </a:rPr>
              <a:t>VP School Solutions</a:t>
            </a:r>
            <a:endParaRPr lang="en-US" dirty="0">
              <a:solidFill>
                <a:schemeClr val="tx1">
                  <a:lumMod val="85000"/>
                  <a:lumOff val="15000"/>
                </a:schemeClr>
              </a:solidFill>
            </a:endParaRPr>
          </a:p>
        </p:txBody>
      </p:sp>
      <p:pic>
        <p:nvPicPr>
          <p:cNvPr id="12" name="Picture 2" descr="SCCOE-logo-Rect"/>
          <p:cNvPicPr>
            <a:picLocks noChangeAspect="1" noChangeArrowheads="1"/>
          </p:cNvPicPr>
          <p:nvPr/>
        </p:nvPicPr>
        <p:blipFill>
          <a:blip r:embed="rId7" cstate="print"/>
          <a:srcRect/>
          <a:stretch>
            <a:fillRect/>
          </a:stretch>
        </p:blipFill>
        <p:spPr bwMode="auto">
          <a:xfrm>
            <a:off x="562114" y="3376770"/>
            <a:ext cx="1719262" cy="64144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7"/>
          <p:cNvSpPr>
            <a:spLocks noChangeArrowheads="1"/>
          </p:cNvSpPr>
          <p:nvPr/>
        </p:nvSpPr>
        <p:spPr bwMode="auto">
          <a:xfrm>
            <a:off x="749300" y="1136650"/>
            <a:ext cx="7683500" cy="5060950"/>
          </a:xfrm>
          <a:prstGeom prst="rect">
            <a:avLst/>
          </a:prstGeom>
          <a:noFill/>
          <a:ln w="63500" cap="flat" cmpd="sng" algn="ctr">
            <a:solidFill>
              <a:srgbClr val="F7971C"/>
            </a:solidFill>
            <a:prstDash val="solid"/>
            <a:miter lim="800000"/>
            <a:headEnd type="none" w="med" len="med"/>
            <a:tailEnd type="none" w="med" len="med"/>
          </a:ln>
        </p:spPr>
        <p:txBody>
          <a:bodyPr wrap="none" anchor="ctr"/>
          <a:lstStyle/>
          <a:p>
            <a:endParaRPr lang="en-US"/>
          </a:p>
        </p:txBody>
      </p:sp>
      <p:sp>
        <p:nvSpPr>
          <p:cNvPr id="2" name="Title 1"/>
          <p:cNvSpPr>
            <a:spLocks noGrp="1"/>
          </p:cNvSpPr>
          <p:nvPr>
            <p:ph type="title"/>
          </p:nvPr>
        </p:nvSpPr>
        <p:spPr>
          <a:xfrm>
            <a:off x="268288" y="231775"/>
            <a:ext cx="6565900" cy="904875"/>
          </a:xfrm>
        </p:spPr>
        <p:txBody>
          <a:bodyPr/>
          <a:lstStyle/>
          <a:p>
            <a:pPr>
              <a:defRPr/>
            </a:pPr>
            <a:r>
              <a:rPr lang="en-US" dirty="0" smtClean="0"/>
              <a:t>Our definition for today’s session: </a:t>
            </a:r>
            <a:endParaRPr dirty="0"/>
          </a:p>
        </p:txBody>
      </p:sp>
      <p:sp>
        <p:nvSpPr>
          <p:cNvPr id="42" name="Rectangle 7"/>
          <p:cNvSpPr>
            <a:spLocks noChangeArrowheads="1"/>
          </p:cNvSpPr>
          <p:nvPr/>
        </p:nvSpPr>
        <p:spPr bwMode="auto">
          <a:xfrm flipH="1">
            <a:off x="9005886" y="0"/>
            <a:ext cx="138113" cy="6858000"/>
          </a:xfrm>
          <a:prstGeom prst="rect">
            <a:avLst/>
          </a:prstGeom>
          <a:solidFill>
            <a:srgbClr val="00718F"/>
          </a:solidFill>
          <a:ln w="9525">
            <a:noFill/>
            <a:miter lim="800000"/>
            <a:headEnd/>
            <a:tailEnd/>
          </a:ln>
        </p:spPr>
        <p:txBody>
          <a:bodyPr wrap="none" anchor="ctr"/>
          <a:lstStyle/>
          <a:p>
            <a:endParaRPr lang="en-US"/>
          </a:p>
        </p:txBody>
      </p:sp>
      <p:sp>
        <p:nvSpPr>
          <p:cNvPr id="11" name="Rectangle 3"/>
          <p:cNvSpPr txBox="1">
            <a:spLocks noChangeArrowheads="1"/>
          </p:cNvSpPr>
          <p:nvPr/>
        </p:nvSpPr>
        <p:spPr bwMode="auto">
          <a:xfrm>
            <a:off x="1076325" y="1862138"/>
            <a:ext cx="4257675" cy="2952750"/>
          </a:xfrm>
          <a:prstGeom prst="rect">
            <a:avLst/>
          </a:prstGeom>
          <a:noFill/>
          <a:ln w="9525">
            <a:noFill/>
            <a:miter lim="800000"/>
            <a:headEnd/>
            <a:tailEnd/>
          </a:ln>
        </p:spPr>
        <p:txBody>
          <a:bodyPr/>
          <a:lstStyle/>
          <a:p>
            <a:r>
              <a:rPr lang="en-US" sz="3200" b="0" dirty="0">
                <a:solidFill>
                  <a:schemeClr val="tx1">
                    <a:lumMod val="85000"/>
                    <a:lumOff val="15000"/>
                  </a:schemeClr>
                </a:solidFill>
                <a:latin typeface="+mn-lt"/>
              </a:rPr>
              <a:t>“The blended approach combines the best elements of online and face-to-face learning.  It is likely to emerge as the predominant model of the future – and to become far more common than either one alone.”</a:t>
            </a:r>
            <a:r>
              <a:rPr lang="en-US" dirty="0">
                <a:solidFill>
                  <a:schemeClr val="tx1">
                    <a:lumMod val="85000"/>
                    <a:lumOff val="15000"/>
                  </a:schemeClr>
                </a:solidFill>
                <a:latin typeface="Arial" charset="0"/>
              </a:rPr>
              <a:t>	</a:t>
            </a:r>
          </a:p>
          <a:p>
            <a:endParaRPr lang="en-US" sz="1800" dirty="0">
              <a:solidFill>
                <a:schemeClr val="tx1">
                  <a:lumMod val="85000"/>
                  <a:lumOff val="15000"/>
                </a:schemeClr>
              </a:solidFill>
              <a:latin typeface="Arial" charset="0"/>
            </a:endParaRPr>
          </a:p>
          <a:p>
            <a:r>
              <a:rPr lang="en-US" sz="2000" b="0" i="1" dirty="0" smtClean="0">
                <a:solidFill>
                  <a:schemeClr val="tx1">
                    <a:lumMod val="85000"/>
                    <a:lumOff val="15000"/>
                  </a:schemeClr>
                </a:solidFill>
                <a:latin typeface="+mn-lt"/>
              </a:rPr>
              <a:t>Blended </a:t>
            </a:r>
            <a:r>
              <a:rPr lang="en-US" sz="2000" b="0" i="1" dirty="0">
                <a:solidFill>
                  <a:schemeClr val="tx1">
                    <a:lumMod val="85000"/>
                    <a:lumOff val="15000"/>
                  </a:schemeClr>
                </a:solidFill>
                <a:latin typeface="+mn-lt"/>
              </a:rPr>
              <a:t>Learning: The Convergence of Online and Face-to-Face Education</a:t>
            </a:r>
            <a:r>
              <a:rPr lang="en-US" sz="2000" b="0" dirty="0">
                <a:solidFill>
                  <a:schemeClr val="tx1">
                    <a:lumMod val="85000"/>
                    <a:lumOff val="15000"/>
                  </a:schemeClr>
                </a:solidFill>
                <a:latin typeface="+mn-lt"/>
              </a:rPr>
              <a:t> by John Watson, published by the North American Council for Online Learning (NACOL), 2009</a:t>
            </a:r>
            <a:endParaRPr lang="en-US" sz="2000" b="0" i="1" dirty="0">
              <a:solidFill>
                <a:schemeClr val="tx1">
                  <a:lumMod val="85000"/>
                  <a:lumOff val="15000"/>
                </a:schemeClr>
              </a:solidFill>
              <a:latin typeface="+mn-lt"/>
            </a:endParaRPr>
          </a:p>
        </p:txBody>
      </p:sp>
      <p:pic>
        <p:nvPicPr>
          <p:cNvPr id="13" name="Picture 12" descr="PPT34.png"/>
          <p:cNvPicPr>
            <a:picLocks noChangeAspect="1"/>
          </p:cNvPicPr>
          <p:nvPr/>
        </p:nvPicPr>
        <p:blipFill>
          <a:blip r:embed="rId3" cstate="print"/>
          <a:stretch>
            <a:fillRect/>
          </a:stretch>
        </p:blipFill>
        <p:spPr>
          <a:xfrm>
            <a:off x="5476875" y="1728789"/>
            <a:ext cx="2645760" cy="340088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749301" y="2173045"/>
          <a:ext cx="7683500" cy="3875330"/>
        </p:xfrm>
        <a:graphic>
          <a:graphicData uri="http://schemas.openxmlformats.org/drawingml/2006/table">
            <a:tbl>
              <a:tblPr/>
              <a:tblGrid>
                <a:gridCol w="2155264"/>
                <a:gridCol w="2872291"/>
                <a:gridCol w="2655945"/>
              </a:tblGrid>
              <a:tr h="422650">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mn-lt"/>
                          <a:ea typeface="ＭＳ Ｐゴシック" charset="-128"/>
                        </a:rPr>
                        <a:t>   Blended Learning   =          Online  Learning              +             Face-to-Face</a:t>
                      </a:r>
                    </a:p>
                  </a:txBody>
                  <a:tcPr horzOverflow="overflow">
                    <a:lnL>
                      <a:noFill/>
                    </a:lnL>
                    <a:lnR>
                      <a:noFill/>
                    </a:lnR>
                    <a:lnT>
                      <a:noFill/>
                    </a:lnT>
                    <a:lnB>
                      <a:noFill/>
                    </a:lnB>
                    <a:lnTlToBr>
                      <a:noFill/>
                    </a:lnTlToBr>
                    <a:lnBlToTr>
                      <a:noFill/>
                    </a:lnBlToTr>
                    <a:solidFill>
                      <a:srgbClr val="FFC000"/>
                    </a:solidFill>
                  </a:tcPr>
                </a:tc>
                <a:tc hMerge="1">
                  <a:txBody>
                    <a:bodyPr/>
                    <a:lstStyle/>
                    <a:p>
                      <a:endParaRPr lang="en-US"/>
                    </a:p>
                  </a:txBody>
                  <a:tcPr/>
                </a:tc>
                <a:tc hMerge="1">
                  <a:txBody>
                    <a:bodyPr/>
                    <a:lstStyle/>
                    <a:p>
                      <a:endParaRPr lang="en-US"/>
                    </a:p>
                  </a:txBody>
                  <a:tcPr/>
                </a:tc>
              </a:tr>
              <a:tr h="345268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mn-lt"/>
                        <a:ea typeface="ＭＳ Ｐゴシック" charset="-128"/>
                      </a:endParaRPr>
                    </a:p>
                  </a:txBody>
                  <a:tcPr horzOverflow="overflow">
                    <a:lnL>
                      <a:noFill/>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171450" marR="0" lvl="0" indent="-171450" algn="l" defTabSz="914400" rtl="0" eaLnBrk="1" fontAlgn="base" latinLnBrk="0" hangingPunct="1">
                        <a:lnSpc>
                          <a:spcPct val="100000"/>
                        </a:lnSpc>
                        <a:spcBef>
                          <a:spcPct val="0"/>
                        </a:spcBef>
                        <a:spcAft>
                          <a:spcPts val="1200"/>
                        </a:spcAft>
                        <a:buClrTx/>
                        <a:buSzTx/>
                        <a:buFontTx/>
                        <a:buChar char="•"/>
                        <a:tabLst/>
                      </a:pPr>
                      <a:r>
                        <a:rPr kumimoji="0" lang="en-US" sz="1400" b="1" i="0" u="none" strike="noStrike" cap="none" normalizeH="0" baseline="0" dirty="0" smtClean="0">
                          <a:ln>
                            <a:noFill/>
                          </a:ln>
                          <a:solidFill>
                            <a:srgbClr val="000000"/>
                          </a:solidFill>
                          <a:effectLst/>
                          <a:latin typeface="+mn-lt"/>
                          <a:ea typeface="ＭＳ Ｐゴシック" charset="-128"/>
                        </a:rPr>
                        <a:t>Individualized </a:t>
                      </a:r>
                      <a:r>
                        <a:rPr kumimoji="0" lang="en-US" sz="1400" b="0" i="0" u="none" strike="noStrike" cap="none" normalizeH="0" baseline="0" dirty="0" smtClean="0">
                          <a:ln>
                            <a:noFill/>
                          </a:ln>
                          <a:solidFill>
                            <a:srgbClr val="000000"/>
                          </a:solidFill>
                          <a:effectLst/>
                          <a:latin typeface="+mn-lt"/>
                          <a:ea typeface="ＭＳ Ｐゴシック" charset="-128"/>
                        </a:rPr>
                        <a:t>– self-paced content built for all kinds of learners</a:t>
                      </a:r>
                    </a:p>
                    <a:p>
                      <a:pPr marL="171450" marR="0" lvl="0" indent="-171450" algn="l" defTabSz="914400" rtl="0" eaLnBrk="1" fontAlgn="base" latinLnBrk="0" hangingPunct="1">
                        <a:lnSpc>
                          <a:spcPct val="100000"/>
                        </a:lnSpc>
                        <a:spcBef>
                          <a:spcPct val="0"/>
                        </a:spcBef>
                        <a:spcAft>
                          <a:spcPts val="1200"/>
                        </a:spcAft>
                        <a:buClrTx/>
                        <a:buSzTx/>
                        <a:buFontTx/>
                        <a:buChar char="•"/>
                        <a:tabLst/>
                      </a:pPr>
                      <a:r>
                        <a:rPr kumimoji="0" lang="en-US" sz="1400" b="1" i="0" u="none" strike="noStrike" cap="none" normalizeH="0" baseline="0" dirty="0" smtClean="0">
                          <a:ln>
                            <a:noFill/>
                          </a:ln>
                          <a:solidFill>
                            <a:srgbClr val="000000"/>
                          </a:solidFill>
                          <a:effectLst/>
                          <a:latin typeface="+mn-lt"/>
                          <a:ea typeface="ＭＳ Ｐゴシック" charset="-128"/>
                        </a:rPr>
                        <a:t>Flexibility </a:t>
                      </a:r>
                      <a:r>
                        <a:rPr kumimoji="0" lang="en-US" sz="1400" b="0" i="0" u="none" strike="noStrike" cap="none" normalizeH="0" baseline="0" dirty="0" smtClean="0">
                          <a:ln>
                            <a:noFill/>
                          </a:ln>
                          <a:solidFill>
                            <a:srgbClr val="000000"/>
                          </a:solidFill>
                          <a:effectLst/>
                          <a:latin typeface="+mn-lt"/>
                          <a:ea typeface="ＭＳ Ｐゴシック" charset="-128"/>
                        </a:rPr>
                        <a:t>– allows for alternative schedules, use of computer labs, access from home</a:t>
                      </a:r>
                    </a:p>
                    <a:p>
                      <a:pPr marL="171450" marR="0" lvl="0" indent="-171450" algn="l" defTabSz="914400" rtl="0" eaLnBrk="1" fontAlgn="base" latinLnBrk="0" hangingPunct="1">
                        <a:lnSpc>
                          <a:spcPct val="100000"/>
                        </a:lnSpc>
                        <a:spcBef>
                          <a:spcPct val="0"/>
                        </a:spcBef>
                        <a:spcAft>
                          <a:spcPts val="1200"/>
                        </a:spcAft>
                        <a:buClrTx/>
                        <a:buSzTx/>
                        <a:buFontTx/>
                        <a:buChar char="•"/>
                        <a:tabLst/>
                      </a:pPr>
                      <a:r>
                        <a:rPr kumimoji="0" lang="en-US" sz="1400" b="1" i="0" u="none" strike="noStrike" cap="none" normalizeH="0" baseline="0" dirty="0" smtClean="0">
                          <a:ln>
                            <a:noFill/>
                          </a:ln>
                          <a:solidFill>
                            <a:srgbClr val="000000"/>
                          </a:solidFill>
                          <a:effectLst/>
                          <a:latin typeface="+mn-lt"/>
                          <a:ea typeface="ＭＳ Ｐゴシック" charset="-128"/>
                        </a:rPr>
                        <a:t>Engaging </a:t>
                      </a:r>
                      <a:r>
                        <a:rPr kumimoji="0" lang="en-US" sz="1400" b="0" i="0" u="none" strike="noStrike" cap="none" normalizeH="0" baseline="0" dirty="0" smtClean="0">
                          <a:ln>
                            <a:noFill/>
                          </a:ln>
                          <a:solidFill>
                            <a:srgbClr val="000000"/>
                          </a:solidFill>
                          <a:effectLst/>
                          <a:latin typeface="+mn-lt"/>
                          <a:ea typeface="ＭＳ Ｐゴシック" charset="-128"/>
                        </a:rPr>
                        <a:t>– multimedia  components in content including videos, virtual labs, avatars</a:t>
                      </a:r>
                    </a:p>
                    <a:p>
                      <a:pPr marL="171450" marR="0" lvl="1" indent="-171450" algn="l" defTabSz="914400" rtl="0" eaLnBrk="1" fontAlgn="base" latinLnBrk="0" hangingPunct="1">
                        <a:lnSpc>
                          <a:spcPct val="100000"/>
                        </a:lnSpc>
                        <a:spcBef>
                          <a:spcPct val="0"/>
                        </a:spcBef>
                        <a:spcAft>
                          <a:spcPts val="1200"/>
                        </a:spcAft>
                        <a:buClrTx/>
                        <a:buSzTx/>
                        <a:buFontTx/>
                        <a:buChar char="•"/>
                        <a:tabLst/>
                      </a:pPr>
                      <a:r>
                        <a:rPr kumimoji="0" lang="en-US" sz="1400" b="1" i="0" u="none" strike="noStrike" cap="none" normalizeH="0" baseline="0" dirty="0" smtClean="0">
                          <a:ln>
                            <a:noFill/>
                          </a:ln>
                          <a:solidFill>
                            <a:srgbClr val="000000"/>
                          </a:solidFill>
                          <a:effectLst/>
                          <a:latin typeface="+mn-lt"/>
                          <a:ea typeface="ＭＳ Ｐゴシック" charset="-128"/>
                        </a:rPr>
                        <a:t>One-on-one support </a:t>
                      </a:r>
                      <a:r>
                        <a:rPr kumimoji="0" lang="en-US" sz="1400" b="0" i="0" u="none" strike="noStrike" cap="none" normalizeH="0" baseline="0" dirty="0" smtClean="0">
                          <a:ln>
                            <a:noFill/>
                          </a:ln>
                          <a:solidFill>
                            <a:srgbClr val="000000"/>
                          </a:solidFill>
                          <a:effectLst/>
                          <a:latin typeface="+mn-lt"/>
                          <a:ea typeface="ＭＳ Ｐゴシック" charset="-128"/>
                        </a:rPr>
                        <a:t>– from state-certified teachers through email, phone or online collaboration tools</a:t>
                      </a:r>
                    </a:p>
                  </a:txBody>
                  <a:tcPr horzOverflow="overflow">
                    <a:lnL>
                      <a:noFill/>
                    </a:lnL>
                    <a:lnR>
                      <a:noFill/>
                    </a:lnR>
                    <a:lnT>
                      <a:noFill/>
                    </a:lnT>
                    <a:lnB w="12700" cap="flat" cmpd="sng" algn="ctr">
                      <a:solidFill>
                        <a:srgbClr val="D9D9D9"/>
                      </a:solidFill>
                      <a:prstDash val="solid"/>
                      <a:round/>
                      <a:headEnd type="none" w="med" len="med"/>
                      <a:tailEnd type="none" w="med" len="med"/>
                    </a:lnB>
                    <a:lnTlToBr>
                      <a:noFill/>
                    </a:lnTlToBr>
                    <a:lnBlToTr>
                      <a:noFill/>
                    </a:lnBlToTr>
                    <a:solidFill>
                      <a:srgbClr val="CCECFF"/>
                    </a:solidFill>
                  </a:tcPr>
                </a:tc>
                <a:tc>
                  <a:txBody>
                    <a:bodyPr/>
                    <a:lstStyle/>
                    <a:p>
                      <a:pPr marL="225425" marR="0" lvl="0" indent="-225425" algn="l" defTabSz="914400" rtl="0" eaLnBrk="1" fontAlgn="base" latinLnBrk="0" hangingPunct="1">
                        <a:lnSpc>
                          <a:spcPct val="100000"/>
                        </a:lnSpc>
                        <a:spcBef>
                          <a:spcPct val="0"/>
                        </a:spcBef>
                        <a:spcAft>
                          <a:spcPts val="1200"/>
                        </a:spcAft>
                        <a:buClrTx/>
                        <a:buSzTx/>
                        <a:buFontTx/>
                        <a:buChar char="•"/>
                        <a:tabLst/>
                      </a:pPr>
                      <a:r>
                        <a:rPr kumimoji="0" lang="en-US" sz="1400" b="1" i="0" u="none" strike="noStrike" cap="none" normalizeH="0" baseline="0" dirty="0" smtClean="0">
                          <a:ln>
                            <a:noFill/>
                          </a:ln>
                          <a:solidFill>
                            <a:srgbClr val="000000"/>
                          </a:solidFill>
                          <a:effectLst/>
                          <a:latin typeface="+mn-lt"/>
                          <a:ea typeface="ＭＳ Ｐゴシック" charset="-128"/>
                        </a:rPr>
                        <a:t>Group instruction </a:t>
                      </a:r>
                      <a:r>
                        <a:rPr kumimoji="0" lang="en-US" sz="1400" b="0" i="0" u="none" strike="noStrike" cap="none" normalizeH="0" baseline="0" dirty="0" smtClean="0">
                          <a:ln>
                            <a:noFill/>
                          </a:ln>
                          <a:solidFill>
                            <a:srgbClr val="000000"/>
                          </a:solidFill>
                          <a:effectLst/>
                          <a:latin typeface="+mn-lt"/>
                          <a:ea typeface="ＭＳ Ｐゴシック" charset="-128"/>
                        </a:rPr>
                        <a:t>– opportunity for labs, lectures and/or small group projects</a:t>
                      </a:r>
                      <a:endParaRPr kumimoji="0" lang="en-US" sz="1400" b="1" i="0" u="none" strike="noStrike" cap="none" normalizeH="0" baseline="0" dirty="0" smtClean="0">
                        <a:ln>
                          <a:noFill/>
                        </a:ln>
                        <a:solidFill>
                          <a:srgbClr val="000000"/>
                        </a:solidFill>
                        <a:effectLst/>
                        <a:latin typeface="+mn-lt"/>
                        <a:ea typeface="ＭＳ Ｐゴシック" charset="-128"/>
                      </a:endParaRPr>
                    </a:p>
                    <a:p>
                      <a:pPr marL="225425" marR="0" lvl="0" indent="-225425" algn="l" defTabSz="914400" rtl="0" eaLnBrk="1" fontAlgn="base" latinLnBrk="0" hangingPunct="1">
                        <a:lnSpc>
                          <a:spcPct val="100000"/>
                        </a:lnSpc>
                        <a:spcBef>
                          <a:spcPct val="0"/>
                        </a:spcBef>
                        <a:spcAft>
                          <a:spcPts val="1200"/>
                        </a:spcAft>
                        <a:buClrTx/>
                        <a:buSzTx/>
                        <a:buFontTx/>
                        <a:buChar char="•"/>
                        <a:tabLst/>
                      </a:pPr>
                      <a:r>
                        <a:rPr kumimoji="0" lang="en-US" sz="1400" b="1" i="0" u="none" strike="noStrike" cap="none" normalizeH="0" baseline="0" dirty="0" smtClean="0">
                          <a:ln>
                            <a:noFill/>
                          </a:ln>
                          <a:solidFill>
                            <a:srgbClr val="000000"/>
                          </a:solidFill>
                          <a:effectLst/>
                          <a:latin typeface="+mn-lt"/>
                          <a:ea typeface="ＭＳ Ｐゴシック" charset="-128"/>
                        </a:rPr>
                        <a:t>Positive environment </a:t>
                      </a:r>
                      <a:r>
                        <a:rPr kumimoji="0" lang="en-US" sz="1400" b="0" i="0" u="none" strike="noStrike" cap="none" normalizeH="0" baseline="0" dirty="0" smtClean="0">
                          <a:ln>
                            <a:noFill/>
                          </a:ln>
                          <a:solidFill>
                            <a:srgbClr val="000000"/>
                          </a:solidFill>
                          <a:effectLst/>
                          <a:latin typeface="+mn-lt"/>
                          <a:ea typeface="ＭＳ Ｐゴシック" charset="-128"/>
                        </a:rPr>
                        <a:t>with mentoring, socialization and other support services</a:t>
                      </a:r>
                    </a:p>
                    <a:p>
                      <a:pPr marL="225425" marR="0" lvl="0" indent="-225425" algn="l" defTabSz="914400" rtl="0" eaLnBrk="1" fontAlgn="base" latinLnBrk="0" hangingPunct="1">
                        <a:lnSpc>
                          <a:spcPct val="100000"/>
                        </a:lnSpc>
                        <a:spcBef>
                          <a:spcPct val="0"/>
                        </a:spcBef>
                        <a:spcAft>
                          <a:spcPts val="1200"/>
                        </a:spcAft>
                        <a:buClrTx/>
                        <a:buSzTx/>
                        <a:buFontTx/>
                        <a:buChar char="•"/>
                        <a:tabLst/>
                      </a:pPr>
                      <a:r>
                        <a:rPr kumimoji="0" lang="en-US" sz="1400" b="0" i="0" u="none" strike="noStrike" cap="none" normalizeH="0" baseline="0" dirty="0" smtClean="0">
                          <a:ln>
                            <a:noFill/>
                          </a:ln>
                          <a:solidFill>
                            <a:srgbClr val="000000"/>
                          </a:solidFill>
                          <a:effectLst/>
                          <a:latin typeface="+mn-lt"/>
                          <a:ea typeface="ＭＳ Ｐゴシック" charset="-128"/>
                        </a:rPr>
                        <a:t>Opportunity for one-on-one or small group </a:t>
                      </a:r>
                      <a:r>
                        <a:rPr kumimoji="0" lang="en-US" sz="1400" b="1" i="0" u="none" strike="noStrike" cap="none" normalizeH="0" baseline="0" dirty="0" smtClean="0">
                          <a:ln>
                            <a:noFill/>
                          </a:ln>
                          <a:solidFill>
                            <a:srgbClr val="000000"/>
                          </a:solidFill>
                          <a:effectLst/>
                          <a:latin typeface="+mn-lt"/>
                          <a:ea typeface="ＭＳ Ｐゴシック" charset="-128"/>
                        </a:rPr>
                        <a:t>remediation and enrichment support </a:t>
                      </a:r>
                    </a:p>
                    <a:p>
                      <a:pPr marL="0" marR="0" lvl="0" indent="0" algn="l" defTabSz="914400" rtl="0" eaLnBrk="1" fontAlgn="base" latinLnBrk="0" hangingPunct="1">
                        <a:lnSpc>
                          <a:spcPct val="100000"/>
                        </a:lnSpc>
                        <a:spcBef>
                          <a:spcPct val="0"/>
                        </a:spcBef>
                        <a:spcAft>
                          <a:spcPts val="1200"/>
                        </a:spcAft>
                        <a:buClrTx/>
                        <a:buSzTx/>
                        <a:buFontTx/>
                        <a:buNone/>
                        <a:tabLst/>
                      </a:pPr>
                      <a:endParaRPr kumimoji="0" lang="en-US" sz="1400" b="0" i="0" u="none" strike="noStrike" cap="none" normalizeH="0" baseline="0" dirty="0" smtClean="0">
                        <a:ln>
                          <a:noFill/>
                        </a:ln>
                        <a:solidFill>
                          <a:schemeClr val="tx1"/>
                        </a:solidFill>
                        <a:effectLst/>
                        <a:latin typeface="+mn-lt"/>
                        <a:ea typeface="ＭＳ Ｐゴシック" charset="-128"/>
                      </a:endParaRPr>
                    </a:p>
                  </a:txBody>
                  <a:tcPr horzOverflow="overflow">
                    <a:lnL>
                      <a:noFill/>
                    </a:lnL>
                    <a:lnR w="12700" cap="flat" cmpd="sng" algn="ctr">
                      <a:solidFill>
                        <a:srgbClr val="D9D9D9"/>
                      </a:solidFill>
                      <a:prstDash val="solid"/>
                      <a:round/>
                      <a:headEnd type="none" w="med" len="med"/>
                      <a:tailEnd type="none" w="med" len="med"/>
                    </a:lnR>
                    <a:lnT>
                      <a:noFill/>
                    </a:lnT>
                    <a:lnB w="12700" cap="flat" cmpd="sng" algn="ctr">
                      <a:solidFill>
                        <a:srgbClr val="D9D9D9"/>
                      </a:solidFill>
                      <a:prstDash val="solid"/>
                      <a:round/>
                      <a:headEnd type="none" w="med" len="med"/>
                      <a:tailEnd type="none" w="med" len="med"/>
                    </a:lnB>
                    <a:lnTlToBr>
                      <a:noFill/>
                    </a:lnTlToBr>
                    <a:lnBlToTr>
                      <a:noFill/>
                    </a:lnBlToTr>
                    <a:noFill/>
                  </a:tcPr>
                </a:tc>
              </a:tr>
            </a:tbl>
          </a:graphicData>
        </a:graphic>
      </p:graphicFrame>
      <p:sp>
        <p:nvSpPr>
          <p:cNvPr id="7179" name="TextBox 11"/>
          <p:cNvSpPr txBox="1">
            <a:spLocks noChangeArrowheads="1"/>
          </p:cNvSpPr>
          <p:nvPr/>
        </p:nvSpPr>
        <p:spPr bwMode="auto">
          <a:xfrm>
            <a:off x="1088994" y="1231191"/>
            <a:ext cx="7065309" cy="830997"/>
          </a:xfrm>
          <a:prstGeom prst="rect">
            <a:avLst/>
          </a:prstGeom>
          <a:noFill/>
          <a:ln w="9525">
            <a:noFill/>
            <a:miter lim="800000"/>
            <a:headEnd/>
            <a:tailEnd/>
          </a:ln>
        </p:spPr>
        <p:txBody>
          <a:bodyPr wrap="square">
            <a:spAutoFit/>
          </a:bodyPr>
          <a:lstStyle/>
          <a:p>
            <a:r>
              <a:rPr lang="en-US" sz="2400" b="0" dirty="0">
                <a:solidFill>
                  <a:schemeClr val="tx1">
                    <a:lumMod val="85000"/>
                    <a:lumOff val="15000"/>
                  </a:schemeClr>
                </a:solidFill>
                <a:latin typeface="+mj-lt"/>
              </a:rPr>
              <a:t>Blended environments combine the best elements of online learning with the best elements of face-to-face learning. While the implementation models vary, the benefits are clear.</a:t>
            </a:r>
          </a:p>
        </p:txBody>
      </p:sp>
      <p:sp>
        <p:nvSpPr>
          <p:cNvPr id="7" name="Title 6"/>
          <p:cNvSpPr>
            <a:spLocks noGrp="1"/>
          </p:cNvSpPr>
          <p:nvPr>
            <p:ph type="title"/>
          </p:nvPr>
        </p:nvSpPr>
        <p:spPr/>
        <p:txBody>
          <a:bodyPr/>
          <a:lstStyle/>
          <a:p>
            <a:r>
              <a:rPr lang="en-US" dirty="0" smtClean="0"/>
              <a:t>Best practices are, indeed, blended</a:t>
            </a:r>
            <a:endParaRPr lang="en-US" dirty="0"/>
          </a:p>
        </p:txBody>
      </p:sp>
      <p:sp>
        <p:nvSpPr>
          <p:cNvPr id="8" name="Rectangle 7"/>
          <p:cNvSpPr>
            <a:spLocks noChangeArrowheads="1"/>
          </p:cNvSpPr>
          <p:nvPr/>
        </p:nvSpPr>
        <p:spPr bwMode="auto">
          <a:xfrm>
            <a:off x="749300" y="1136650"/>
            <a:ext cx="7683500" cy="4919980"/>
          </a:xfrm>
          <a:prstGeom prst="rect">
            <a:avLst/>
          </a:prstGeom>
          <a:noFill/>
          <a:ln w="63500" cap="flat" cmpd="sng" algn="ctr">
            <a:solidFill>
              <a:srgbClr val="F7971C"/>
            </a:solidFill>
            <a:prstDash val="solid"/>
            <a:miter lim="800000"/>
            <a:headEnd type="none" w="med" len="med"/>
            <a:tailEnd type="none" w="med" len="med"/>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icle-boy-girl.jpg"/>
          <p:cNvPicPr>
            <a:picLocks noChangeAspect="1"/>
          </p:cNvPicPr>
          <p:nvPr/>
        </p:nvPicPr>
        <p:blipFill>
          <a:blip r:embed="rId3" cstate="print"/>
          <a:srcRect/>
          <a:stretch>
            <a:fillRect/>
          </a:stretch>
        </p:blipFill>
        <p:spPr bwMode="auto">
          <a:xfrm>
            <a:off x="5817367" y="3270336"/>
            <a:ext cx="3147995" cy="1908437"/>
          </a:xfrm>
          <a:prstGeom prst="rect">
            <a:avLst/>
          </a:prstGeom>
          <a:noFill/>
          <a:ln w="9525">
            <a:noFill/>
            <a:miter lim="800000"/>
            <a:headEnd/>
            <a:tailEnd/>
          </a:ln>
        </p:spPr>
      </p:pic>
      <p:sp>
        <p:nvSpPr>
          <p:cNvPr id="9219" name="Title 1"/>
          <p:cNvSpPr>
            <a:spLocks noGrp="1"/>
          </p:cNvSpPr>
          <p:nvPr>
            <p:ph type="title"/>
          </p:nvPr>
        </p:nvSpPr>
        <p:spPr/>
        <p:txBody>
          <a:bodyPr/>
          <a:lstStyle/>
          <a:p>
            <a:r>
              <a:rPr lang="en-US" kern="1200" dirty="0" smtClean="0">
                <a:latin typeface="+mn-lt"/>
                <a:ea typeface="+mn-ea"/>
                <a:cs typeface="+mn-cs"/>
              </a:rPr>
              <a:t>Why now? Meet the </a:t>
            </a:r>
            <a:r>
              <a:rPr lang="en-US" i="1" kern="1200" dirty="0" err="1" smtClean="0">
                <a:latin typeface="+mn-lt"/>
                <a:ea typeface="+mn-ea"/>
                <a:cs typeface="+mn-cs"/>
              </a:rPr>
              <a:t>iGeneration</a:t>
            </a:r>
            <a:endParaRPr lang="en-US" i="1" kern="1200" dirty="0" smtClean="0">
              <a:latin typeface="+mn-lt"/>
              <a:ea typeface="+mn-ea"/>
              <a:cs typeface="+mn-cs"/>
            </a:endParaRPr>
          </a:p>
        </p:txBody>
      </p:sp>
      <p:sp>
        <p:nvSpPr>
          <p:cNvPr id="9218" name="Content Placeholder 2"/>
          <p:cNvSpPr>
            <a:spLocks noGrp="1"/>
          </p:cNvSpPr>
          <p:nvPr>
            <p:ph idx="4294967295"/>
          </p:nvPr>
        </p:nvSpPr>
        <p:spPr>
          <a:xfrm>
            <a:off x="543270" y="1018497"/>
            <a:ext cx="7492702" cy="5091841"/>
          </a:xfrm>
        </p:spPr>
        <p:txBody>
          <a:bodyPr/>
          <a:lstStyle/>
          <a:p>
            <a:pPr>
              <a:buClr>
                <a:srgbClr val="F7971C"/>
              </a:buClr>
              <a:buFont typeface="Arial" pitchFamily="34" charset="0"/>
              <a:buChar char="•"/>
            </a:pPr>
            <a:r>
              <a:rPr lang="en-US" sz="2200" dirty="0" smtClean="0">
                <a:solidFill>
                  <a:schemeClr val="tx1">
                    <a:lumMod val="85000"/>
                    <a:lumOff val="15000"/>
                  </a:schemeClr>
                </a:solidFill>
              </a:rPr>
              <a:t>Who are these people?</a:t>
            </a:r>
          </a:p>
          <a:p>
            <a:pPr marL="569913" lvl="1">
              <a:buClr>
                <a:srgbClr val="F7971C"/>
              </a:buClr>
              <a:buFont typeface="Calibri" pitchFamily="34" charset="0"/>
              <a:buChar char="–"/>
            </a:pPr>
            <a:r>
              <a:rPr lang="en-US" sz="1600" dirty="0" smtClean="0">
                <a:solidFill>
                  <a:schemeClr val="tx1">
                    <a:lumMod val="85000"/>
                    <a:lumOff val="15000"/>
                  </a:schemeClr>
                </a:solidFill>
              </a:rPr>
              <a:t>Born in the mid-1990s</a:t>
            </a:r>
          </a:p>
          <a:p>
            <a:pPr marL="569913" lvl="1">
              <a:buClr>
                <a:srgbClr val="F7971C"/>
              </a:buClr>
              <a:buFont typeface="Calibri" pitchFamily="34" charset="0"/>
              <a:buChar char="–"/>
            </a:pPr>
            <a:r>
              <a:rPr lang="en-US" sz="1600" dirty="0" smtClean="0">
                <a:solidFill>
                  <a:schemeClr val="tx1">
                    <a:lumMod val="85000"/>
                    <a:lumOff val="15000"/>
                  </a:schemeClr>
                </a:solidFill>
              </a:rPr>
              <a:t>“</a:t>
            </a:r>
            <a:r>
              <a:rPr lang="en-US" sz="1600" dirty="0" err="1" smtClean="0">
                <a:solidFill>
                  <a:schemeClr val="tx1">
                    <a:lumMod val="85000"/>
                    <a:lumOff val="15000"/>
                  </a:schemeClr>
                </a:solidFill>
              </a:rPr>
              <a:t>i</a:t>
            </a:r>
            <a:r>
              <a:rPr lang="en-US" sz="1600" dirty="0" smtClean="0">
                <a:solidFill>
                  <a:schemeClr val="tx1">
                    <a:lumMod val="85000"/>
                    <a:lumOff val="15000"/>
                  </a:schemeClr>
                </a:solidFill>
              </a:rPr>
              <a:t>” stands for “</a:t>
            </a:r>
            <a:r>
              <a:rPr lang="en-US" sz="1600" i="1" dirty="0" smtClean="0">
                <a:solidFill>
                  <a:schemeClr val="tx1">
                    <a:lumMod val="85000"/>
                    <a:lumOff val="15000"/>
                  </a:schemeClr>
                </a:solidFill>
              </a:rPr>
              <a:t>individualized</a:t>
            </a:r>
            <a:r>
              <a:rPr lang="en-US" sz="1600" dirty="0" smtClean="0">
                <a:solidFill>
                  <a:schemeClr val="tx1">
                    <a:lumMod val="85000"/>
                    <a:lumOff val="15000"/>
                  </a:schemeClr>
                </a:solidFill>
              </a:rPr>
              <a:t>” – music, TV shows, etc. are customized by them,   in their own time</a:t>
            </a:r>
          </a:p>
          <a:p>
            <a:pPr marL="569913" lvl="1">
              <a:buClr>
                <a:srgbClr val="F7971C"/>
              </a:buClr>
              <a:buFont typeface="Calibri" pitchFamily="34" charset="0"/>
              <a:buChar char="–"/>
            </a:pPr>
            <a:r>
              <a:rPr lang="en-US" sz="1600" dirty="0" smtClean="0">
                <a:solidFill>
                  <a:schemeClr val="tx1">
                    <a:lumMod val="85000"/>
                    <a:lumOff val="15000"/>
                  </a:schemeClr>
                </a:solidFill>
              </a:rPr>
              <a:t>Internet / on-demand content is time-shifted to their schedules</a:t>
            </a:r>
          </a:p>
          <a:p>
            <a:pPr marL="569913" lvl="1">
              <a:buClr>
                <a:srgbClr val="F7971C"/>
              </a:buClr>
              <a:buFont typeface="Calibri" pitchFamily="34" charset="0"/>
              <a:buChar char="–"/>
            </a:pPr>
            <a:r>
              <a:rPr lang="en-US" sz="1600" dirty="0" smtClean="0">
                <a:solidFill>
                  <a:schemeClr val="tx1">
                    <a:lumMod val="85000"/>
                    <a:lumOff val="15000"/>
                  </a:schemeClr>
                </a:solidFill>
              </a:rPr>
              <a:t>Accustomed to immediate feedback and </a:t>
            </a:r>
            <a:r>
              <a:rPr lang="en-US" sz="1600" dirty="0" err="1" smtClean="0">
                <a:solidFill>
                  <a:schemeClr val="tx1">
                    <a:lumMod val="85000"/>
                    <a:lumOff val="15000"/>
                  </a:schemeClr>
                </a:solidFill>
              </a:rPr>
              <a:t>crowdsourcing</a:t>
            </a:r>
            <a:endParaRPr lang="en-US" sz="1600" dirty="0" smtClean="0">
              <a:solidFill>
                <a:schemeClr val="tx1">
                  <a:lumMod val="85000"/>
                  <a:lumOff val="15000"/>
                </a:schemeClr>
              </a:solidFill>
            </a:endParaRPr>
          </a:p>
          <a:p>
            <a:pPr marL="569913" lvl="1">
              <a:buClr>
                <a:srgbClr val="F7971C"/>
              </a:buClr>
              <a:buFont typeface="Calibri" pitchFamily="34" charset="0"/>
              <a:buChar char="–"/>
            </a:pPr>
            <a:r>
              <a:rPr lang="en-US" sz="1600" dirty="0" err="1" smtClean="0">
                <a:solidFill>
                  <a:schemeClr val="tx1">
                    <a:lumMod val="85000"/>
                    <a:lumOff val="15000"/>
                  </a:schemeClr>
                </a:solidFill>
              </a:rPr>
              <a:t>Über</a:t>
            </a:r>
            <a:r>
              <a:rPr lang="en-US" sz="1600" dirty="0" smtClean="0">
                <a:solidFill>
                  <a:schemeClr val="tx1">
                    <a:lumMod val="85000"/>
                    <a:lumOff val="15000"/>
                  </a:schemeClr>
                </a:solidFill>
              </a:rPr>
              <a:t>-connected: have never known a world without the web</a:t>
            </a:r>
            <a:endParaRPr lang="en-US" sz="1600" b="1" dirty="0" smtClean="0">
              <a:solidFill>
                <a:schemeClr val="tx1">
                  <a:lumMod val="85000"/>
                  <a:lumOff val="15000"/>
                </a:schemeClr>
              </a:solidFill>
            </a:endParaRPr>
          </a:p>
          <a:p>
            <a:pPr>
              <a:buClr>
                <a:srgbClr val="F7971C"/>
              </a:buClr>
              <a:buFont typeface="Arial" pitchFamily="34" charset="0"/>
              <a:buChar char="•"/>
            </a:pPr>
            <a:r>
              <a:rPr lang="en-US" sz="2200" dirty="0" smtClean="0">
                <a:solidFill>
                  <a:schemeClr val="tx1">
                    <a:lumMod val="85000"/>
                    <a:lumOff val="15000"/>
                  </a:schemeClr>
                </a:solidFill>
              </a:rPr>
              <a:t>What are they saying? </a:t>
            </a:r>
          </a:p>
          <a:p>
            <a:pPr marL="569913" lvl="1">
              <a:spcBef>
                <a:spcPct val="50000"/>
              </a:spcBef>
              <a:buClr>
                <a:srgbClr val="F7971C"/>
              </a:buClr>
              <a:buFont typeface="Calibri" pitchFamily="34" charset="0"/>
              <a:buChar char="–"/>
            </a:pPr>
            <a:r>
              <a:rPr lang="en-US" sz="1600" b="1" dirty="0" smtClean="0">
                <a:solidFill>
                  <a:schemeClr val="tx1">
                    <a:lumMod val="85000"/>
                    <a:lumOff val="15000"/>
                  </a:schemeClr>
                </a:solidFill>
              </a:rPr>
              <a:t>50%</a:t>
            </a:r>
            <a:r>
              <a:rPr lang="en-US" sz="1600" dirty="0" smtClean="0">
                <a:solidFill>
                  <a:schemeClr val="tx1">
                    <a:lumMod val="85000"/>
                    <a:lumOff val="15000"/>
                  </a:schemeClr>
                </a:solidFill>
              </a:rPr>
              <a:t> prefer to engage with their senses, to “see” and “do” </a:t>
            </a:r>
            <a:br>
              <a:rPr lang="en-US" sz="1600" dirty="0" smtClean="0">
                <a:solidFill>
                  <a:schemeClr val="tx1">
                    <a:lumMod val="85000"/>
                    <a:lumOff val="15000"/>
                  </a:schemeClr>
                </a:solidFill>
              </a:rPr>
            </a:br>
            <a:r>
              <a:rPr lang="en-US" sz="1600" dirty="0" smtClean="0">
                <a:solidFill>
                  <a:schemeClr val="tx1">
                    <a:lumMod val="85000"/>
                    <a:lumOff val="15000"/>
                  </a:schemeClr>
                </a:solidFill>
              </a:rPr>
              <a:t>rather than just listen – in order to learn</a:t>
            </a:r>
          </a:p>
          <a:p>
            <a:pPr marL="569913" lvl="1">
              <a:spcBef>
                <a:spcPct val="50000"/>
              </a:spcBef>
              <a:buClr>
                <a:srgbClr val="F7971C"/>
              </a:buClr>
              <a:buFont typeface="Calibri" pitchFamily="34" charset="0"/>
              <a:buChar char="–"/>
            </a:pPr>
            <a:r>
              <a:rPr lang="en-US" sz="1600" b="1" dirty="0" smtClean="0">
                <a:solidFill>
                  <a:schemeClr val="tx1">
                    <a:lumMod val="85000"/>
                    <a:lumOff val="15000"/>
                  </a:schemeClr>
                </a:solidFill>
              </a:rPr>
              <a:t>42%</a:t>
            </a:r>
            <a:r>
              <a:rPr lang="en-US" sz="1600" dirty="0" smtClean="0">
                <a:solidFill>
                  <a:schemeClr val="tx1">
                    <a:lumMod val="85000"/>
                    <a:lumOff val="15000"/>
                  </a:schemeClr>
                </a:solidFill>
              </a:rPr>
              <a:t> experience boredom</a:t>
            </a:r>
          </a:p>
          <a:p>
            <a:pPr marL="569913" lvl="1">
              <a:spcBef>
                <a:spcPct val="50000"/>
              </a:spcBef>
              <a:buClr>
                <a:srgbClr val="F7971C"/>
              </a:buClr>
              <a:buFont typeface="Calibri" pitchFamily="34" charset="0"/>
              <a:buChar char="–"/>
            </a:pPr>
            <a:r>
              <a:rPr lang="en-US" sz="1600" b="1" dirty="0" smtClean="0">
                <a:solidFill>
                  <a:schemeClr val="tx1">
                    <a:lumMod val="85000"/>
                    <a:lumOff val="15000"/>
                  </a:schemeClr>
                </a:solidFill>
              </a:rPr>
              <a:t>55%</a:t>
            </a:r>
            <a:r>
              <a:rPr lang="en-US" sz="1600" dirty="0" smtClean="0">
                <a:solidFill>
                  <a:schemeClr val="tx1">
                    <a:lumMod val="85000"/>
                    <a:lumOff val="15000"/>
                  </a:schemeClr>
                </a:solidFill>
              </a:rPr>
              <a:t> say bullying is a problem</a:t>
            </a:r>
          </a:p>
          <a:p>
            <a:pPr marL="569913" lvl="1">
              <a:spcBef>
                <a:spcPct val="50000"/>
              </a:spcBef>
              <a:buClr>
                <a:srgbClr val="F7971C"/>
              </a:buClr>
              <a:buFont typeface="Calibri" pitchFamily="34" charset="0"/>
              <a:buChar char="–"/>
            </a:pPr>
            <a:r>
              <a:rPr lang="en-US" sz="1600" b="1" dirty="0" smtClean="0">
                <a:solidFill>
                  <a:schemeClr val="tx1">
                    <a:lumMod val="85000"/>
                    <a:lumOff val="15000"/>
                  </a:schemeClr>
                </a:solidFill>
              </a:rPr>
              <a:t>48% </a:t>
            </a:r>
            <a:r>
              <a:rPr lang="en-US" sz="1600" dirty="0" smtClean="0">
                <a:solidFill>
                  <a:schemeClr val="tx1">
                    <a:lumMod val="85000"/>
                    <a:lumOff val="15000"/>
                  </a:schemeClr>
                </a:solidFill>
              </a:rPr>
              <a:t>are distracted by other kids</a:t>
            </a:r>
          </a:p>
          <a:p>
            <a:pPr marL="569913" lvl="1">
              <a:spcBef>
                <a:spcPct val="50000"/>
              </a:spcBef>
              <a:buClr>
                <a:srgbClr val="F7971C"/>
              </a:buClr>
              <a:buFont typeface="Calibri" pitchFamily="34" charset="0"/>
              <a:buChar char="–"/>
            </a:pPr>
            <a:r>
              <a:rPr lang="en-US" sz="1600" b="1" dirty="0" smtClean="0">
                <a:solidFill>
                  <a:schemeClr val="tx1">
                    <a:lumMod val="85000"/>
                    <a:lumOff val="15000"/>
                  </a:schemeClr>
                </a:solidFill>
              </a:rPr>
              <a:t>88% </a:t>
            </a:r>
            <a:r>
              <a:rPr lang="en-US" sz="1600" dirty="0" smtClean="0">
                <a:solidFill>
                  <a:schemeClr val="tx1">
                    <a:lumMod val="85000"/>
                    <a:lumOff val="15000"/>
                  </a:schemeClr>
                </a:solidFill>
              </a:rPr>
              <a:t>want more electives, online classes and flexible schedules</a:t>
            </a:r>
          </a:p>
          <a:p>
            <a:pPr marL="569913" lvl="1">
              <a:spcBef>
                <a:spcPct val="50000"/>
              </a:spcBef>
              <a:buClr>
                <a:srgbClr val="F7971C"/>
              </a:buClr>
              <a:buFont typeface="Calibri" pitchFamily="34" charset="0"/>
              <a:buChar char="–"/>
            </a:pPr>
            <a:r>
              <a:rPr lang="en-US" sz="1600" dirty="0" smtClean="0">
                <a:solidFill>
                  <a:schemeClr val="tx1">
                    <a:lumMod val="85000"/>
                    <a:lumOff val="15000"/>
                  </a:schemeClr>
                </a:solidFill>
              </a:rPr>
              <a:t>Only </a:t>
            </a:r>
            <a:r>
              <a:rPr lang="en-US" sz="1600" b="1" dirty="0" smtClean="0">
                <a:solidFill>
                  <a:schemeClr val="tx1">
                    <a:lumMod val="85000"/>
                    <a:lumOff val="15000"/>
                  </a:schemeClr>
                </a:solidFill>
              </a:rPr>
              <a:t>18%</a:t>
            </a:r>
            <a:r>
              <a:rPr lang="en-US" sz="1600" dirty="0" smtClean="0">
                <a:solidFill>
                  <a:schemeClr val="tx1">
                    <a:lumMod val="85000"/>
                    <a:lumOff val="15000"/>
                  </a:schemeClr>
                </a:solidFill>
              </a:rPr>
              <a:t> get the help and attention they need from teachers all the time</a:t>
            </a:r>
          </a:p>
          <a:p>
            <a:pPr marL="569913" lvl="1">
              <a:spcBef>
                <a:spcPct val="50000"/>
              </a:spcBef>
              <a:buClr>
                <a:srgbClr val="F7971C"/>
              </a:buClr>
              <a:buFont typeface="Calibri" pitchFamily="34" charset="0"/>
              <a:buChar char="–"/>
            </a:pPr>
            <a:r>
              <a:rPr lang="en-US" sz="1600" b="1" dirty="0" smtClean="0">
                <a:solidFill>
                  <a:schemeClr val="tx1">
                    <a:lumMod val="85000"/>
                    <a:lumOff val="15000"/>
                  </a:schemeClr>
                </a:solidFill>
              </a:rPr>
              <a:t>33%</a:t>
            </a:r>
            <a:r>
              <a:rPr lang="en-US" sz="1600" dirty="0" smtClean="0">
                <a:solidFill>
                  <a:schemeClr val="tx1">
                    <a:lumMod val="85000"/>
                    <a:lumOff val="15000"/>
                  </a:schemeClr>
                </a:solidFill>
              </a:rPr>
              <a:t> have to ask for challenges if they’re doing well</a:t>
            </a:r>
          </a:p>
          <a:p>
            <a:pPr>
              <a:buClr>
                <a:srgbClr val="F7971C"/>
              </a:buClr>
            </a:pPr>
            <a:endParaRPr lang="en-US" sz="1400" b="1"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349250" y="161925"/>
            <a:ext cx="6918325" cy="904875"/>
          </a:xfrm>
        </p:spPr>
        <p:txBody>
          <a:bodyPr/>
          <a:lstStyle/>
          <a:p>
            <a:r>
              <a:rPr lang="en-US" dirty="0" smtClean="0"/>
              <a:t>A continuum of implementation models</a:t>
            </a:r>
            <a:endParaRPr lang="en-US" dirty="0"/>
          </a:p>
        </p:txBody>
      </p:sp>
      <p:cxnSp>
        <p:nvCxnSpPr>
          <p:cNvPr id="10" name="Straight Arrow Connector 9"/>
          <p:cNvCxnSpPr/>
          <p:nvPr/>
        </p:nvCxnSpPr>
        <p:spPr>
          <a:xfrm rot="5400000">
            <a:off x="-2048721" y="3557590"/>
            <a:ext cx="5112264" cy="1589"/>
          </a:xfrm>
          <a:prstGeom prst="straightConnector1">
            <a:avLst/>
          </a:prstGeom>
          <a:ln w="44450">
            <a:solidFill>
              <a:srgbClr val="EA7200"/>
            </a:solidFill>
            <a:headEnd type="triangle"/>
            <a:tailEnd type="triangle"/>
          </a:ln>
        </p:spPr>
        <p:style>
          <a:lnRef idx="1">
            <a:schemeClr val="accent1"/>
          </a:lnRef>
          <a:fillRef idx="0">
            <a:schemeClr val="accent1"/>
          </a:fillRef>
          <a:effectRef idx="0">
            <a:schemeClr val="accent1"/>
          </a:effectRef>
          <a:fontRef idx="minor">
            <a:schemeClr val="tx1"/>
          </a:fontRef>
        </p:style>
      </p:cxnSp>
      <p:graphicFrame>
        <p:nvGraphicFramePr>
          <p:cNvPr id="13" name="Table 12"/>
          <p:cNvGraphicFramePr>
            <a:graphicFrameLocks noGrp="1"/>
          </p:cNvGraphicFramePr>
          <p:nvPr/>
        </p:nvGraphicFramePr>
        <p:xfrm>
          <a:off x="651160" y="1217412"/>
          <a:ext cx="8101445" cy="4898310"/>
        </p:xfrm>
        <a:graphic>
          <a:graphicData uri="http://schemas.openxmlformats.org/drawingml/2006/table">
            <a:tbl>
              <a:tblPr/>
              <a:tblGrid>
                <a:gridCol w="3759475"/>
                <a:gridCol w="957431"/>
                <a:gridCol w="925158"/>
                <a:gridCol w="796065"/>
                <a:gridCol w="753036"/>
                <a:gridCol w="910280"/>
              </a:tblGrid>
              <a:tr h="28904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ＭＳ Ｐゴシック"/>
                          <a:cs typeface="ＭＳ Ｐゴシック"/>
                        </a:rPr>
                        <a:t>FULLY ONLINE</a:t>
                      </a:r>
                    </a:p>
                  </a:txBody>
                  <a:tcPr horzOverflow="overflow">
                    <a:lnL>
                      <a:noFill/>
                    </a:lnL>
                    <a:lnR>
                      <a:noFill/>
                    </a:lnR>
                    <a:lnT>
                      <a:noFill/>
                    </a:lnT>
                    <a:lnB w="12700" cap="flat" cmpd="sng" algn="ctr">
                      <a:solidFill>
                        <a:srgbClr val="BFBFBF"/>
                      </a:solidFill>
                      <a:prstDash val="solid"/>
                      <a:round/>
                      <a:headEnd type="none" w="med" len="med"/>
                      <a:tailEnd type="none" w="med" len="med"/>
                    </a:lnB>
                    <a:lnTlToBr>
                      <a:noFill/>
                    </a:lnTlToBr>
                    <a:lnBlToTr>
                      <a:noFill/>
                    </a:lnBlToTr>
                    <a:solidFill>
                      <a:schemeClr val="accent1"/>
                    </a:solidFill>
                  </a:tcPr>
                </a:tc>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ea typeface="ＭＳ Ｐゴシック"/>
                          <a:cs typeface="ＭＳ Ｐゴシック"/>
                        </a:rPr>
                        <a:t>Examples of K</a:t>
                      </a:r>
                      <a:r>
                        <a:rPr kumimoji="0" lang="en-US" sz="1400" b="1" i="0" u="none" strike="noStrike" cap="none" normalizeH="0" baseline="30000" dirty="0" smtClean="0">
                          <a:ln>
                            <a:noFill/>
                          </a:ln>
                          <a:solidFill>
                            <a:schemeClr val="tx1"/>
                          </a:solidFill>
                          <a:effectLst/>
                          <a:latin typeface="Arial" pitchFamily="34" charset="0"/>
                          <a:ea typeface="ＭＳ Ｐゴシック"/>
                          <a:cs typeface="ＭＳ Ｐゴシック"/>
                        </a:rPr>
                        <a:t>12</a:t>
                      </a:r>
                      <a:r>
                        <a:rPr kumimoji="0" lang="en-US" sz="1400" b="1" i="0" u="none" strike="noStrike" cap="none" normalizeH="0" baseline="0" dirty="0" smtClean="0">
                          <a:ln>
                            <a:noFill/>
                          </a:ln>
                          <a:solidFill>
                            <a:schemeClr val="tx1"/>
                          </a:solidFill>
                          <a:effectLst/>
                          <a:latin typeface="Arial" pitchFamily="34" charset="0"/>
                          <a:ea typeface="ＭＳ Ｐゴシック"/>
                          <a:cs typeface="ＭＳ Ｐゴシック"/>
                        </a:rPr>
                        <a:t> and </a:t>
                      </a:r>
                      <a:r>
                        <a:rPr kumimoji="0" lang="en-US" sz="1400" b="1" i="0" u="none" strike="noStrike" cap="none" normalizeH="0" baseline="0" dirty="0" err="1" smtClean="0">
                          <a:ln>
                            <a:noFill/>
                          </a:ln>
                          <a:solidFill>
                            <a:schemeClr val="tx1"/>
                          </a:solidFill>
                          <a:effectLst/>
                          <a:latin typeface="Arial" pitchFamily="34" charset="0"/>
                          <a:ea typeface="ＭＳ Ｐゴシック"/>
                          <a:cs typeface="ＭＳ Ｐゴシック"/>
                        </a:rPr>
                        <a:t>Aventa</a:t>
                      </a:r>
                      <a:r>
                        <a:rPr kumimoji="0" lang="en-US" sz="1400" b="1" i="0" u="none" strike="noStrike" cap="none" normalizeH="0" baseline="0" dirty="0" smtClean="0">
                          <a:ln>
                            <a:noFill/>
                          </a:ln>
                          <a:solidFill>
                            <a:schemeClr val="tx1"/>
                          </a:solidFill>
                          <a:effectLst/>
                          <a:latin typeface="Arial" pitchFamily="34" charset="0"/>
                          <a:ea typeface="ＭＳ Ｐゴシック"/>
                          <a:cs typeface="ＭＳ Ｐゴシック"/>
                        </a:rPr>
                        <a:t> Partners</a:t>
                      </a:r>
                    </a:p>
                  </a:txBody>
                  <a:tcPr horzOverflow="overflow">
                    <a:lnL>
                      <a:noFill/>
                    </a:lnL>
                    <a:lnR>
                      <a:noFill/>
                    </a:lnR>
                    <a:lnT>
                      <a:noFill/>
                    </a:lnT>
                    <a:lnB w="12700" cap="flat" cmpd="sng" algn="ctr">
                      <a:solidFill>
                        <a:srgbClr val="BFBFBF"/>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91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ＭＳ Ｐゴシック"/>
                          <a:cs typeface="ＭＳ Ｐゴシック"/>
                        </a:rPr>
                        <a:t>Fully online curriculum with all learning done online and at a distance and no face-to-face component</a:t>
                      </a:r>
                    </a:p>
                  </a:txBody>
                  <a:tcP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rPr>
                        <a:t>East Valley</a:t>
                      </a: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ＭＳ Ｐゴシック"/>
                          <a:cs typeface="ＭＳ Ｐゴシック"/>
                        </a:rPr>
                        <a:t>Gresham Barlow</a:t>
                      </a: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rPr>
                        <a:t>21</a:t>
                      </a:r>
                      <a:r>
                        <a:rPr kumimoji="0" lang="en-US" sz="1000" b="0" i="0" u="none" strike="noStrike" cap="none" normalizeH="0" baseline="30000" smtClean="0">
                          <a:ln>
                            <a:noFill/>
                          </a:ln>
                          <a:solidFill>
                            <a:schemeClr val="tx1"/>
                          </a:solidFill>
                          <a:effectLst/>
                          <a:latin typeface="Arial" pitchFamily="34" charset="0"/>
                          <a:ea typeface="ＭＳ Ｐゴシック"/>
                          <a:cs typeface="ＭＳ Ｐゴシック"/>
                        </a:rPr>
                        <a:t>st</a:t>
                      </a:r>
                      <a:r>
                        <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rPr>
                        <a:t> Century Cyber Charter</a:t>
                      </a: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rPr>
                        <a:t>Ohio Virtual Academy</a:t>
                      </a: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rgbClr val="000000"/>
                        </a:solidFill>
                        <a:effectLst/>
                        <a:latin typeface="Arial" pitchFamily="34" charset="0"/>
                        <a:ea typeface="ＭＳ Ｐゴシック"/>
                        <a:cs typeface="ＭＳ Ｐゴシック"/>
                      </a:endParaRP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r>
              <a:tr h="5491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ea typeface="ＭＳ Ｐゴシック"/>
                          <a:cs typeface="ＭＳ Ｐゴシック"/>
                        </a:rPr>
                        <a:t>Fully online curriculum with options for face-to-face instruction, but not required</a:t>
                      </a:r>
                    </a:p>
                  </a:txBody>
                  <a:tcP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rPr>
                        <a:t>Agora Cyber Charter School</a:t>
                      </a: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rPr>
                        <a:t>California Virtual Academies</a:t>
                      </a: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ＭＳ Ｐゴシック"/>
                          <a:cs typeface="ＭＳ Ｐゴシック"/>
                        </a:rPr>
                        <a:t>Arizona Virtual Academy</a:t>
                      </a: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rgbClr val="000000"/>
                        </a:solidFill>
                        <a:effectLst/>
                        <a:latin typeface="Arial" pitchFamily="34" charset="0"/>
                        <a:ea typeface="ＭＳ Ｐゴシック"/>
                        <a:cs typeface="ＭＳ Ｐゴシック"/>
                      </a:endParaRP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rgbClr val="000000"/>
                        </a:solidFill>
                        <a:effectLst/>
                        <a:latin typeface="Arial" pitchFamily="34" charset="0"/>
                        <a:ea typeface="ＭＳ Ｐゴシック"/>
                        <a:cs typeface="ＭＳ Ｐゴシック"/>
                      </a:endParaRP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r>
              <a:tr h="5491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ＭＳ Ｐゴシック"/>
                          <a:cs typeface="ＭＳ Ｐゴシック"/>
                        </a:rPr>
                        <a:t>Mostly or fully online curriculum with select days required in classroom or computer lab </a:t>
                      </a:r>
                    </a:p>
                  </a:txBody>
                  <a:tcP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ea typeface="ＭＳ Ｐゴシック"/>
                          <a:cs typeface="ＭＳ Ｐゴシック"/>
                        </a:rPr>
                        <a:t>Graham Digital</a:t>
                      </a:r>
                      <a:endPar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endParaRP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rPr>
                        <a:t>Hoosier Academies</a:t>
                      </a: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rPr>
                        <a:t>Chicago Virtual Charter School</a:t>
                      </a: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ea typeface="ＭＳ Ｐゴシック"/>
                          <a:cs typeface="ＭＳ Ｐゴシック"/>
                        </a:rPr>
                        <a:t>Bend La Pine</a:t>
                      </a:r>
                      <a:endPar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endParaRP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rPr>
                        <a:t>Hawaii Tech. Academy</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endParaRP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r>
              <a:tr h="5491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ea typeface="ＭＳ Ｐゴシック"/>
                          <a:cs typeface="ＭＳ Ｐゴシック"/>
                        </a:rPr>
                        <a:t>Mostly or fully online curriculum in computer lab or classroom where students meet every day </a:t>
                      </a:r>
                    </a:p>
                  </a:txBody>
                  <a:tcP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rPr>
                        <a:t>San Francisco Flex Academy</a:t>
                      </a: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rPr>
                        <a:t>Chicago Public Schools</a:t>
                      </a: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rPr>
                        <a:t>YCCS Virtual High School</a:t>
                      </a: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ea typeface="ＭＳ Ｐゴシック"/>
                          <a:cs typeface="ＭＳ Ｐゴシック"/>
                        </a:rPr>
                        <a:t>Evergreen School District</a:t>
                      </a:r>
                      <a:endPar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endParaRP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rgbClr val="000000"/>
                        </a:solidFill>
                        <a:effectLst/>
                        <a:latin typeface="Arial" pitchFamily="34" charset="0"/>
                        <a:ea typeface="ＭＳ Ｐゴシック"/>
                        <a:cs typeface="ＭＳ Ｐゴシック"/>
                      </a:endParaRP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r>
              <a:tr h="56363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Arial" pitchFamily="34" charset="0"/>
                          <a:ea typeface="ＭＳ Ｐゴシック"/>
                          <a:cs typeface="ＭＳ Ｐゴシック"/>
                        </a:rPr>
                        <a:t>Classroom instruction with significant, required online components that extend learning beyond the classroom and beyond the school day </a:t>
                      </a:r>
                    </a:p>
                  </a:txBody>
                  <a:tcP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ea typeface="ＭＳ Ｐゴシック"/>
                          <a:cs typeface="ＭＳ Ｐゴシック"/>
                        </a:rPr>
                        <a:t>NYC Blended Learning Pilot</a:t>
                      </a: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rgbClr val="000000"/>
                        </a:solidFill>
                        <a:effectLst/>
                        <a:latin typeface="Arial" pitchFamily="34" charset="0"/>
                        <a:ea typeface="ＭＳ Ｐゴシック"/>
                        <a:cs typeface="ＭＳ Ｐゴシック"/>
                      </a:endParaRP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rgbClr val="000000"/>
                        </a:solidFill>
                        <a:effectLst/>
                        <a:latin typeface="Arial" pitchFamily="34" charset="0"/>
                        <a:ea typeface="ＭＳ Ｐゴシック"/>
                        <a:cs typeface="ＭＳ Ｐゴシック"/>
                      </a:endParaRP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rgbClr val="000000"/>
                        </a:solidFill>
                        <a:effectLst/>
                        <a:latin typeface="Arial" pitchFamily="34" charset="0"/>
                        <a:ea typeface="ＭＳ Ｐゴシック"/>
                        <a:cs typeface="ＭＳ Ｐゴシック"/>
                      </a:endParaRP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rgbClr val="000000"/>
                        </a:solidFill>
                        <a:effectLst/>
                        <a:latin typeface="Arial" pitchFamily="34" charset="0"/>
                        <a:ea typeface="ＭＳ Ｐゴシック"/>
                        <a:cs typeface="ＭＳ Ｐゴシック"/>
                      </a:endParaRP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r>
              <a:tr h="4046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ea typeface="ＭＳ Ｐゴシック"/>
                          <a:cs typeface="ＭＳ Ｐゴシック"/>
                        </a:rPr>
                        <a:t>Classroom instruction integrating online resources, but limited or no requirements for students to be online</a:t>
                      </a:r>
                      <a:endParaRPr kumimoji="0" lang="en-US" sz="1100" b="0" i="0" u="none" strike="noStrike" cap="none" normalizeH="0" baseline="0" smtClean="0">
                        <a:ln>
                          <a:noFill/>
                        </a:ln>
                        <a:solidFill>
                          <a:schemeClr val="tx1"/>
                        </a:solidFill>
                        <a:effectLst/>
                        <a:latin typeface="Arial" pitchFamily="34" charset="0"/>
                        <a:ea typeface="ＭＳ Ｐゴシック"/>
                        <a:cs typeface="ＭＳ Ｐゴシック"/>
                      </a:endParaRPr>
                    </a:p>
                  </a:txBody>
                  <a:tcP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a typeface="ＭＳ Ｐゴシック"/>
                        <a:cs typeface="ＭＳ Ｐゴシック"/>
                      </a:endParaRPr>
                    </a:p>
                  </a:txBody>
                  <a:tcP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endParaRP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endParaRP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endParaRP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a typeface="ＭＳ Ｐゴシック"/>
                        <a:cs typeface="ＭＳ Ｐゴシック"/>
                      </a:endParaRPr>
                    </a:p>
                  </a:txBody>
                  <a:tcPr anchor="ct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r>
              <a:tr h="46293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Arial" pitchFamily="34" charset="0"/>
                          <a:ea typeface="ＭＳ Ｐゴシック"/>
                          <a:cs typeface="ＭＳ Ｐゴシック"/>
                        </a:rPr>
                        <a:t>Traditional face-to-face setting with few or no online resources or communication</a:t>
                      </a:r>
                    </a:p>
                  </a:txBody>
                  <a:tcP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endParaRPr>
                    </a:p>
                  </a:txBody>
                  <a:tcP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endParaRPr>
                    </a:p>
                  </a:txBody>
                  <a:tcP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a typeface="ＭＳ Ｐゴシック"/>
                        <a:cs typeface="ＭＳ Ｐゴシック"/>
                      </a:endParaRPr>
                    </a:p>
                  </a:txBody>
                  <a:tcP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a typeface="ＭＳ Ｐゴシック"/>
                        <a:cs typeface="ＭＳ Ｐゴシック"/>
                      </a:endParaRPr>
                    </a:p>
                  </a:txBody>
                  <a:tcP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pitchFamily="34" charset="0"/>
                        <a:ea typeface="ＭＳ Ｐゴシック"/>
                        <a:cs typeface="ＭＳ Ｐゴシック"/>
                      </a:endParaRPr>
                    </a:p>
                  </a:txBody>
                  <a:tcPr horzOverflow="overflow">
                    <a:lnL>
                      <a:noFill/>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r>
              <a:tr h="2601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pitchFamily="34" charset="0"/>
                          <a:ea typeface="ＭＳ Ｐゴシック"/>
                          <a:cs typeface="ＭＳ Ｐゴシック"/>
                        </a:rPr>
                        <a:t/>
                      </a:r>
                      <a:br>
                        <a:rPr kumimoji="0" lang="en-US" sz="1200" b="1" i="0" u="none" strike="noStrike" cap="none" normalizeH="0" baseline="0" dirty="0" smtClean="0">
                          <a:ln>
                            <a:noFill/>
                          </a:ln>
                          <a:solidFill>
                            <a:srgbClr val="000000"/>
                          </a:solidFill>
                          <a:effectLst/>
                          <a:latin typeface="Arial" pitchFamily="34" charset="0"/>
                          <a:ea typeface="ＭＳ Ｐゴシック"/>
                          <a:cs typeface="ＭＳ Ｐゴシック"/>
                        </a:rPr>
                      </a:br>
                      <a:r>
                        <a:rPr kumimoji="0" lang="en-US" sz="1200" b="1" i="0" u="none" strike="noStrike" cap="none" normalizeH="0" baseline="0" dirty="0" smtClean="0">
                          <a:ln>
                            <a:noFill/>
                          </a:ln>
                          <a:solidFill>
                            <a:srgbClr val="000000"/>
                          </a:solidFill>
                          <a:effectLst/>
                          <a:latin typeface="Arial" pitchFamily="34" charset="0"/>
                          <a:ea typeface="ＭＳ Ｐゴシック"/>
                          <a:cs typeface="ＭＳ Ｐゴシック"/>
                        </a:rPr>
                        <a:t>TRADITIONAL FACE-TO-FACE</a:t>
                      </a:r>
                    </a:p>
                  </a:txBody>
                  <a:tcPr anchor="ctr" horzOverflow="overflow">
                    <a:lnL>
                      <a:noFill/>
                    </a:lnL>
                    <a:lnR>
                      <a:noFill/>
                    </a:lnR>
                    <a:lnT w="12700" cap="flat" cmpd="sng" algn="ctr">
                      <a:solidFill>
                        <a:srgbClr val="BFBFBF"/>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smtClean="0">
                        <a:ln>
                          <a:noFill/>
                        </a:ln>
                        <a:solidFill>
                          <a:schemeClr val="tx1"/>
                        </a:solidFill>
                        <a:effectLst/>
                        <a:latin typeface="Arial" pitchFamily="34" charset="0"/>
                        <a:ea typeface="ＭＳ Ｐゴシック"/>
                        <a:cs typeface="ＭＳ Ｐゴシック"/>
                      </a:endParaRPr>
                    </a:p>
                  </a:txBody>
                  <a:tcPr horzOverflow="overflow">
                    <a:lnL>
                      <a:noFill/>
                    </a:lnL>
                    <a:lnR>
                      <a:noFill/>
                    </a:lnR>
                    <a:lnT w="12700" cap="flat" cmpd="sng" algn="ctr">
                      <a:solidFill>
                        <a:srgbClr val="BFBFBF"/>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ea typeface="ＭＳ Ｐゴシック"/>
                        <a:cs typeface="ＭＳ Ｐゴシック"/>
                      </a:endParaRPr>
                    </a:p>
                  </a:txBody>
                  <a:tcPr horzOverflow="overflow">
                    <a:lnL>
                      <a:noFill/>
                    </a:lnL>
                    <a:lnR>
                      <a:noFill/>
                    </a:lnR>
                    <a:lnT w="12700" cap="flat" cmpd="sng" algn="ctr">
                      <a:solidFill>
                        <a:srgbClr val="BFBFBF"/>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smtClean="0">
                        <a:ln>
                          <a:noFill/>
                        </a:ln>
                        <a:solidFill>
                          <a:schemeClr val="tx1"/>
                        </a:solidFill>
                        <a:effectLst/>
                        <a:latin typeface="Arial" pitchFamily="34" charset="0"/>
                        <a:ea typeface="ＭＳ Ｐゴシック"/>
                        <a:cs typeface="ＭＳ Ｐゴシック"/>
                      </a:endParaRPr>
                    </a:p>
                  </a:txBody>
                  <a:tcPr horzOverflow="overflow">
                    <a:lnL>
                      <a:noFill/>
                    </a:lnL>
                    <a:lnR>
                      <a:noFill/>
                    </a:lnR>
                    <a:lnT w="12700" cap="flat" cmpd="sng" algn="ctr">
                      <a:solidFill>
                        <a:srgbClr val="BFBFBF"/>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smtClean="0">
                        <a:ln>
                          <a:noFill/>
                        </a:ln>
                        <a:solidFill>
                          <a:schemeClr val="tx1"/>
                        </a:solidFill>
                        <a:effectLst/>
                        <a:latin typeface="Arial" pitchFamily="34" charset="0"/>
                        <a:ea typeface="ＭＳ Ｐゴシック"/>
                        <a:cs typeface="ＭＳ Ｐゴシック"/>
                      </a:endParaRPr>
                    </a:p>
                  </a:txBody>
                  <a:tcPr horzOverflow="overflow">
                    <a:lnL>
                      <a:noFill/>
                    </a:lnL>
                    <a:lnR>
                      <a:noFill/>
                    </a:lnR>
                    <a:lnT w="12700" cap="flat" cmpd="sng" algn="ctr">
                      <a:solidFill>
                        <a:srgbClr val="BFBFBF"/>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ea typeface="ＭＳ Ｐゴシック"/>
                        <a:cs typeface="ＭＳ Ｐゴシック"/>
                      </a:endParaRPr>
                    </a:p>
                  </a:txBody>
                  <a:tcPr horzOverflow="overflow">
                    <a:lnL>
                      <a:noFill/>
                    </a:lnL>
                    <a:lnR>
                      <a:noFill/>
                    </a:lnR>
                    <a:lnT w="12700" cap="flat" cmpd="sng" algn="ctr">
                      <a:solidFill>
                        <a:srgbClr val="BFBFBF"/>
                      </a:solidFill>
                      <a:prstDash val="solid"/>
                      <a:round/>
                      <a:headEnd type="none" w="med" len="med"/>
                      <a:tailEnd type="none" w="med" len="med"/>
                    </a:lnT>
                    <a:lnB>
                      <a:noFill/>
                    </a:lnB>
                    <a:lnTlToBr>
                      <a:noFill/>
                    </a:lnTlToBr>
                    <a:lnBlToTr>
                      <a:noFill/>
                    </a:lnBlToTr>
                    <a:solidFill>
                      <a:srgbClr val="FFFFFF"/>
                    </a:solidFill>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349250" y="161925"/>
            <a:ext cx="6918325" cy="904875"/>
          </a:xfrm>
        </p:spPr>
        <p:txBody>
          <a:bodyPr/>
          <a:lstStyle/>
          <a:p>
            <a:r>
              <a:rPr lang="en-US" dirty="0" smtClean="0"/>
              <a:t>A continuum of implementation models</a:t>
            </a:r>
            <a:endParaRPr lang="en-US" dirty="0"/>
          </a:p>
        </p:txBody>
      </p:sp>
      <p:sp>
        <p:nvSpPr>
          <p:cNvPr id="11" name="Rectangle 10"/>
          <p:cNvSpPr/>
          <p:nvPr/>
        </p:nvSpPr>
        <p:spPr>
          <a:xfrm>
            <a:off x="2414574" y="1383294"/>
            <a:ext cx="2101554" cy="2101554"/>
          </a:xfrm>
          <a:prstGeom prst="rect">
            <a:avLst/>
          </a:prstGeom>
          <a:solidFill>
            <a:srgbClr val="7BA648"/>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2" name="Rectangle 11"/>
          <p:cNvSpPr/>
          <p:nvPr/>
        </p:nvSpPr>
        <p:spPr>
          <a:xfrm>
            <a:off x="2414574" y="3603773"/>
            <a:ext cx="2101554" cy="2101554"/>
          </a:xfrm>
          <a:prstGeom prst="rect">
            <a:avLst/>
          </a:prstGeom>
          <a:solidFill>
            <a:srgbClr val="F7971C"/>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4" name="Rectangle 13"/>
          <p:cNvSpPr/>
          <p:nvPr/>
        </p:nvSpPr>
        <p:spPr>
          <a:xfrm>
            <a:off x="4656697" y="3603773"/>
            <a:ext cx="2101554" cy="2101554"/>
          </a:xfrm>
          <a:prstGeom prst="rect">
            <a:avLst/>
          </a:prstGeom>
          <a:solidFill>
            <a:srgbClr val="524C3C"/>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pic>
        <p:nvPicPr>
          <p:cNvPr id="15" name="Picture 2"/>
          <p:cNvPicPr>
            <a:picLocks noChangeAspect="1" noChangeArrowheads="1"/>
          </p:cNvPicPr>
          <p:nvPr/>
        </p:nvPicPr>
        <p:blipFill>
          <a:blip r:embed="rId3" cstate="print"/>
          <a:srcRect/>
          <a:stretch>
            <a:fillRect/>
          </a:stretch>
        </p:blipFill>
        <p:spPr bwMode="auto">
          <a:xfrm>
            <a:off x="2630040" y="2219325"/>
            <a:ext cx="1657488" cy="464097"/>
          </a:xfrm>
          <a:prstGeom prst="rect">
            <a:avLst/>
          </a:prstGeom>
          <a:ln>
            <a:noFill/>
          </a:ln>
          <a:effectLst>
            <a:outerShdw blurRad="292100" dist="139700" dir="2700000" algn="tl" rotWithShape="0">
              <a:srgbClr val="333333">
                <a:alpha val="65000"/>
              </a:srgbClr>
            </a:outerShdw>
          </a:effectLst>
        </p:spPr>
      </p:pic>
      <p:pic>
        <p:nvPicPr>
          <p:cNvPr id="16" name="Picture 17"/>
          <p:cNvPicPr>
            <a:picLocks noChangeAspect="1" noChangeArrowheads="1"/>
          </p:cNvPicPr>
          <p:nvPr/>
        </p:nvPicPr>
        <p:blipFill>
          <a:blip r:embed="rId4" cstate="print"/>
          <a:srcRect l="5415" t="4466" r="5415" b="5415"/>
          <a:stretch>
            <a:fillRect/>
          </a:stretch>
        </p:blipFill>
        <p:spPr bwMode="auto">
          <a:xfrm>
            <a:off x="2976335" y="4181041"/>
            <a:ext cx="935038" cy="944563"/>
          </a:xfrm>
          <a:prstGeom prst="rect">
            <a:avLst/>
          </a:prstGeom>
          <a:ln>
            <a:noFill/>
          </a:ln>
          <a:effectLst>
            <a:outerShdw blurRad="127000" dist="50800" dir="2700000" algn="tl" rotWithShape="0">
              <a:srgbClr val="333333">
                <a:alpha val="65000"/>
              </a:srgbClr>
            </a:outerShdw>
          </a:effectLst>
        </p:spPr>
      </p:pic>
      <p:sp>
        <p:nvSpPr>
          <p:cNvPr id="20" name="Rectangle 19"/>
          <p:cNvSpPr/>
          <p:nvPr/>
        </p:nvSpPr>
        <p:spPr>
          <a:xfrm>
            <a:off x="4656697" y="1383294"/>
            <a:ext cx="2101554" cy="2101554"/>
          </a:xfrm>
          <a:prstGeom prst="rect">
            <a:avLst/>
          </a:prstGeom>
          <a:solidFill>
            <a:srgbClr val="00516B"/>
          </a:solidFill>
          <a:ln>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pic>
        <p:nvPicPr>
          <p:cNvPr id="21" name="Picture 2" descr="SCCOE-logo-Rect"/>
          <p:cNvPicPr>
            <a:picLocks noChangeAspect="1" noChangeArrowheads="1"/>
          </p:cNvPicPr>
          <p:nvPr/>
        </p:nvPicPr>
        <p:blipFill>
          <a:blip r:embed="rId5" cstate="print"/>
          <a:srcRect/>
          <a:stretch>
            <a:fillRect/>
          </a:stretch>
        </p:blipFill>
        <p:spPr bwMode="auto">
          <a:xfrm>
            <a:off x="4891213" y="2207611"/>
            <a:ext cx="1609725" cy="600576"/>
          </a:xfrm>
          <a:prstGeom prst="rect">
            <a:avLst/>
          </a:prstGeom>
          <a:ln>
            <a:noFill/>
          </a:ln>
          <a:effectLst>
            <a:outerShdw blurRad="292100" dist="139700" dir="2700000" algn="tl" rotWithShape="0">
              <a:srgbClr val="333333">
                <a:alpha val="65000"/>
              </a:srgbClr>
            </a:outerShdw>
          </a:effectLst>
        </p:spPr>
      </p:pic>
      <p:pic>
        <p:nvPicPr>
          <p:cNvPr id="13" name="Picture 4"/>
          <p:cNvPicPr>
            <a:picLocks noChangeAspect="1" noChangeArrowheads="1"/>
          </p:cNvPicPr>
          <p:nvPr/>
        </p:nvPicPr>
        <p:blipFill>
          <a:blip r:embed="rId6" cstate="print"/>
          <a:srcRect/>
          <a:stretch>
            <a:fillRect/>
          </a:stretch>
        </p:blipFill>
        <p:spPr bwMode="auto">
          <a:xfrm>
            <a:off x="4790047" y="4332840"/>
            <a:ext cx="1859543" cy="483481"/>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588" y="254000"/>
            <a:ext cx="6565900" cy="1460500"/>
          </a:xfrm>
        </p:spPr>
        <p:txBody>
          <a:bodyPr/>
          <a:lstStyle/>
          <a:p>
            <a:pPr>
              <a:defRPr/>
            </a:pPr>
            <a:r>
              <a:rPr dirty="0" smtClean="0"/>
              <a:t>Blended Learning Case Study #1: </a:t>
            </a:r>
            <a:br>
              <a:rPr dirty="0" smtClean="0"/>
            </a:br>
            <a:r>
              <a:rPr dirty="0" smtClean="0"/>
              <a:t>Spotsylvania County Schools</a:t>
            </a:r>
            <a:br>
              <a:rPr dirty="0" smtClean="0"/>
            </a:br>
            <a:endParaRPr dirty="0" smtClean="0"/>
          </a:p>
        </p:txBody>
      </p:sp>
      <p:pic>
        <p:nvPicPr>
          <p:cNvPr id="13315" name="Picture 3" descr="case-study.jpg"/>
          <p:cNvPicPr>
            <a:picLocks noChangeAspect="1"/>
          </p:cNvPicPr>
          <p:nvPr/>
        </p:nvPicPr>
        <p:blipFill>
          <a:blip r:embed="rId3" cstate="print"/>
          <a:srcRect/>
          <a:stretch>
            <a:fillRect/>
          </a:stretch>
        </p:blipFill>
        <p:spPr bwMode="auto">
          <a:xfrm>
            <a:off x="6511925" y="184150"/>
            <a:ext cx="2493963" cy="1189038"/>
          </a:xfrm>
          <a:prstGeom prst="rect">
            <a:avLst/>
          </a:prstGeom>
          <a:noFill/>
          <a:ln w="9525">
            <a:noFill/>
            <a:miter lim="800000"/>
            <a:headEnd/>
            <a:tailEnd/>
          </a:ln>
        </p:spPr>
      </p:pic>
      <p:sp>
        <p:nvSpPr>
          <p:cNvPr id="13316" name="Content Placeholder 2"/>
          <p:cNvSpPr>
            <a:spLocks noGrp="1"/>
          </p:cNvSpPr>
          <p:nvPr>
            <p:ph idx="1"/>
          </p:nvPr>
        </p:nvSpPr>
        <p:spPr>
          <a:xfrm>
            <a:off x="495300" y="1257300"/>
            <a:ext cx="8499200" cy="4879975"/>
          </a:xfrm>
        </p:spPr>
        <p:txBody>
          <a:bodyPr/>
          <a:lstStyle/>
          <a:p>
            <a:pPr>
              <a:buClr>
                <a:srgbClr val="EA7200"/>
              </a:buClr>
              <a:buFont typeface="Arial" pitchFamily="34" charset="0"/>
              <a:buChar char="•"/>
            </a:pPr>
            <a:r>
              <a:rPr lang="en-US" sz="2000" dirty="0" smtClean="0">
                <a:solidFill>
                  <a:schemeClr val="tx1">
                    <a:lumMod val="85000"/>
                    <a:lumOff val="15000"/>
                  </a:schemeClr>
                </a:solidFill>
              </a:rPr>
              <a:t>Educational Need – Alternative Education, On-time                                   Graduation, Drop Out Prevention</a:t>
            </a:r>
            <a:endParaRPr lang="en-US" sz="1800" dirty="0" smtClean="0">
              <a:solidFill>
                <a:schemeClr val="tx1">
                  <a:lumMod val="85000"/>
                  <a:lumOff val="15000"/>
                </a:schemeClr>
              </a:solidFill>
            </a:endParaRPr>
          </a:p>
          <a:p>
            <a:pPr marL="573088" indent="-228600">
              <a:buClr>
                <a:srgbClr val="F7971C"/>
              </a:buClr>
              <a:buFont typeface="Calibri" pitchFamily="34" charset="0"/>
              <a:buChar char="–"/>
            </a:pPr>
            <a:r>
              <a:rPr lang="en-US" sz="1800" dirty="0" smtClean="0">
                <a:solidFill>
                  <a:schemeClr val="tx1">
                    <a:lumMod val="85000"/>
                    <a:lumOff val="15000"/>
                  </a:schemeClr>
                </a:solidFill>
              </a:rPr>
              <a:t>Over </a:t>
            </a:r>
            <a:r>
              <a:rPr lang="en-US" sz="1800" b="1" dirty="0" smtClean="0">
                <a:solidFill>
                  <a:schemeClr val="tx1">
                    <a:lumMod val="85000"/>
                    <a:lumOff val="15000"/>
                  </a:schemeClr>
                </a:solidFill>
              </a:rPr>
              <a:t>23,000 </a:t>
            </a:r>
            <a:r>
              <a:rPr lang="en-US" sz="1800" dirty="0" smtClean="0">
                <a:solidFill>
                  <a:schemeClr val="tx1">
                    <a:lumMod val="85000"/>
                    <a:lumOff val="15000"/>
                  </a:schemeClr>
                </a:solidFill>
              </a:rPr>
              <a:t>students</a:t>
            </a:r>
          </a:p>
          <a:p>
            <a:pPr marL="573088" indent="-228600">
              <a:buClr>
                <a:srgbClr val="F7971C"/>
              </a:buClr>
              <a:buFont typeface="Calibri" pitchFamily="34" charset="0"/>
              <a:buChar char="–"/>
            </a:pPr>
            <a:r>
              <a:rPr lang="en-US" sz="1800" b="1" dirty="0" smtClean="0">
                <a:solidFill>
                  <a:schemeClr val="tx1">
                    <a:lumMod val="85000"/>
                    <a:lumOff val="15000"/>
                  </a:schemeClr>
                </a:solidFill>
              </a:rPr>
              <a:t>5 </a:t>
            </a:r>
            <a:r>
              <a:rPr lang="en-US" sz="1800" dirty="0" smtClean="0">
                <a:solidFill>
                  <a:schemeClr val="tx1">
                    <a:lumMod val="85000"/>
                    <a:lumOff val="15000"/>
                  </a:schemeClr>
                </a:solidFill>
              </a:rPr>
              <a:t>High Schools</a:t>
            </a:r>
          </a:p>
          <a:p>
            <a:pPr marL="573088" indent="-228600">
              <a:buClr>
                <a:srgbClr val="F7971C"/>
              </a:buClr>
              <a:buFont typeface="Calibri" pitchFamily="34" charset="0"/>
              <a:buChar char="–"/>
            </a:pPr>
            <a:r>
              <a:rPr lang="en-US" sz="1800" b="1" dirty="0" smtClean="0">
                <a:solidFill>
                  <a:schemeClr val="tx1">
                    <a:lumMod val="85000"/>
                    <a:lumOff val="15000"/>
                  </a:schemeClr>
                </a:solidFill>
              </a:rPr>
              <a:t>34% </a:t>
            </a:r>
            <a:r>
              <a:rPr lang="en-US" sz="1800" dirty="0" smtClean="0">
                <a:solidFill>
                  <a:schemeClr val="tx1">
                    <a:lumMod val="85000"/>
                    <a:lumOff val="15000"/>
                  </a:schemeClr>
                </a:solidFill>
              </a:rPr>
              <a:t> at poverty level*</a:t>
            </a:r>
          </a:p>
          <a:p>
            <a:pPr marL="573088" indent="-228600">
              <a:buClr>
                <a:srgbClr val="F7971C"/>
              </a:buClr>
              <a:buFont typeface="Calibri" pitchFamily="34" charset="0"/>
              <a:buChar char="–"/>
            </a:pPr>
            <a:r>
              <a:rPr lang="en-US" sz="1800" b="1" dirty="0" smtClean="0">
                <a:solidFill>
                  <a:schemeClr val="tx1">
                    <a:lumMod val="85000"/>
                    <a:lumOff val="15000"/>
                  </a:schemeClr>
                </a:solidFill>
              </a:rPr>
              <a:t>32% </a:t>
            </a:r>
            <a:r>
              <a:rPr lang="en-US" sz="1800" dirty="0" smtClean="0">
                <a:solidFill>
                  <a:schemeClr val="tx1">
                    <a:lumMod val="85000"/>
                    <a:lumOff val="15000"/>
                  </a:schemeClr>
                </a:solidFill>
              </a:rPr>
              <a:t> minority*</a:t>
            </a:r>
          </a:p>
          <a:p>
            <a:pPr marL="573088" indent="-228600">
              <a:buClr>
                <a:srgbClr val="F7971C"/>
              </a:buClr>
              <a:buFont typeface="Calibri" pitchFamily="34" charset="0"/>
              <a:buChar char="–"/>
            </a:pPr>
            <a:r>
              <a:rPr lang="en-US" sz="1800" b="1" dirty="0" smtClean="0">
                <a:solidFill>
                  <a:schemeClr val="tx1">
                    <a:lumMod val="85000"/>
                    <a:lumOff val="15000"/>
                  </a:schemeClr>
                </a:solidFill>
              </a:rPr>
              <a:t>3.5 %  </a:t>
            </a:r>
            <a:r>
              <a:rPr lang="en-US" sz="1800" dirty="0" smtClean="0">
                <a:solidFill>
                  <a:schemeClr val="tx1">
                    <a:lumMod val="85000"/>
                    <a:lumOff val="15000"/>
                  </a:schemeClr>
                </a:solidFill>
              </a:rPr>
              <a:t>ELL*</a:t>
            </a:r>
          </a:p>
          <a:p>
            <a:pPr>
              <a:buClr>
                <a:srgbClr val="EA7200"/>
              </a:buClr>
              <a:buFont typeface="Arial" pitchFamily="34" charset="0"/>
              <a:buChar char="•"/>
            </a:pPr>
            <a:r>
              <a:rPr lang="en-US" sz="2000" dirty="0" smtClean="0">
                <a:solidFill>
                  <a:schemeClr val="tx1">
                    <a:lumMod val="85000"/>
                    <a:lumOff val="15000"/>
                  </a:schemeClr>
                </a:solidFill>
              </a:rPr>
              <a:t>Blended Learning Solution</a:t>
            </a:r>
            <a:endParaRPr lang="en-US" sz="1800" dirty="0" smtClean="0">
              <a:solidFill>
                <a:schemeClr val="tx1">
                  <a:lumMod val="85000"/>
                  <a:lumOff val="15000"/>
                </a:schemeClr>
              </a:solidFill>
            </a:endParaRPr>
          </a:p>
          <a:p>
            <a:pPr marL="573088" indent="-228600">
              <a:buClr>
                <a:srgbClr val="F7971C"/>
              </a:buClr>
              <a:buFont typeface="Calibri" pitchFamily="34" charset="0"/>
              <a:buChar char="–"/>
            </a:pPr>
            <a:r>
              <a:rPr lang="en-US" sz="1800" b="1" dirty="0" smtClean="0">
                <a:solidFill>
                  <a:schemeClr val="tx1">
                    <a:lumMod val="85000"/>
                    <a:lumOff val="15000"/>
                  </a:schemeClr>
                </a:solidFill>
              </a:rPr>
              <a:t>2008: </a:t>
            </a:r>
            <a:r>
              <a:rPr lang="en-US" sz="1800" dirty="0" smtClean="0">
                <a:solidFill>
                  <a:schemeClr val="tx1">
                    <a:lumMod val="85000"/>
                    <a:lumOff val="15000"/>
                  </a:schemeClr>
                </a:solidFill>
              </a:rPr>
              <a:t>Alternative  online school, evening credit recovery programs began</a:t>
            </a:r>
          </a:p>
          <a:p>
            <a:pPr marL="573088" indent="-228600">
              <a:buClr>
                <a:srgbClr val="F7971C"/>
              </a:buClr>
              <a:buFont typeface="Calibri" pitchFamily="34" charset="0"/>
              <a:buChar char="–"/>
            </a:pPr>
            <a:r>
              <a:rPr lang="en-US" sz="1800" b="1" dirty="0" smtClean="0">
                <a:solidFill>
                  <a:schemeClr val="tx1">
                    <a:lumMod val="85000"/>
                    <a:lumOff val="15000"/>
                  </a:schemeClr>
                </a:solidFill>
              </a:rPr>
              <a:t>2009-2010: </a:t>
            </a:r>
            <a:r>
              <a:rPr lang="en-US" sz="1800" dirty="0" smtClean="0">
                <a:solidFill>
                  <a:schemeClr val="tx1">
                    <a:lumMod val="85000"/>
                    <a:lumOff val="15000"/>
                  </a:schemeClr>
                </a:solidFill>
              </a:rPr>
              <a:t>Pilot in two high schools, expanded to five high schools in 2010-2011</a:t>
            </a:r>
          </a:p>
          <a:p>
            <a:pPr>
              <a:buClr>
                <a:srgbClr val="EA7200"/>
              </a:buClr>
              <a:buFont typeface="Arial" pitchFamily="34" charset="0"/>
              <a:buChar char="•"/>
            </a:pPr>
            <a:r>
              <a:rPr lang="en-US" sz="2000" dirty="0" smtClean="0">
                <a:solidFill>
                  <a:schemeClr val="tx1">
                    <a:lumMod val="85000"/>
                    <a:lumOff val="15000"/>
                  </a:schemeClr>
                </a:solidFill>
              </a:rPr>
              <a:t>Results</a:t>
            </a:r>
            <a:endParaRPr lang="en-US" sz="1800" dirty="0" smtClean="0">
              <a:solidFill>
                <a:schemeClr val="tx1">
                  <a:lumMod val="85000"/>
                  <a:lumOff val="15000"/>
                </a:schemeClr>
              </a:solidFill>
            </a:endParaRPr>
          </a:p>
          <a:p>
            <a:pPr marL="573088" indent="-228600">
              <a:buClr>
                <a:srgbClr val="F7971C"/>
              </a:buClr>
              <a:buFont typeface="Calibri" pitchFamily="34" charset="0"/>
              <a:buChar char="–"/>
            </a:pPr>
            <a:r>
              <a:rPr lang="en-US" sz="1800" b="1" dirty="0" smtClean="0">
                <a:solidFill>
                  <a:schemeClr val="tx1">
                    <a:lumMod val="85000"/>
                    <a:lumOff val="15000"/>
                  </a:schemeClr>
                </a:solidFill>
              </a:rPr>
              <a:t>91% pass rate in alternative program</a:t>
            </a:r>
            <a:endParaRPr lang="en-US" sz="1800" dirty="0" smtClean="0">
              <a:solidFill>
                <a:schemeClr val="tx1">
                  <a:lumMod val="85000"/>
                  <a:lumOff val="15000"/>
                </a:schemeClr>
              </a:solidFill>
            </a:endParaRPr>
          </a:p>
          <a:p>
            <a:pPr marL="573088" indent="-228600">
              <a:buClr>
                <a:srgbClr val="F7971C"/>
              </a:buClr>
              <a:buFont typeface="Calibri" pitchFamily="34" charset="0"/>
              <a:buChar char="–"/>
            </a:pPr>
            <a:r>
              <a:rPr lang="en-US" sz="1800" b="1" dirty="0" smtClean="0">
                <a:solidFill>
                  <a:schemeClr val="tx1">
                    <a:lumMod val="85000"/>
                    <a:lumOff val="15000"/>
                  </a:schemeClr>
                </a:solidFill>
              </a:rPr>
              <a:t>89% pass rate in two pilots </a:t>
            </a:r>
            <a:endParaRPr lang="en-US" sz="1800" dirty="0" smtClean="0">
              <a:solidFill>
                <a:schemeClr val="tx1">
                  <a:lumMod val="85000"/>
                  <a:lumOff val="15000"/>
                </a:schemeClr>
              </a:solidFill>
            </a:endParaRPr>
          </a:p>
          <a:p>
            <a:pPr marL="573088" indent="-228600">
              <a:buClr>
                <a:srgbClr val="F7971C"/>
              </a:buClr>
              <a:buFont typeface="Calibri" pitchFamily="34" charset="0"/>
              <a:buChar char="–"/>
            </a:pPr>
            <a:r>
              <a:rPr lang="en-US" sz="1800" dirty="0" smtClean="0">
                <a:solidFill>
                  <a:schemeClr val="tx1">
                    <a:lumMod val="85000"/>
                    <a:lumOff val="15000"/>
                  </a:schemeClr>
                </a:solidFill>
              </a:rPr>
              <a:t>Every child has access to a high quality, flexible learning option that meets his or her needs</a:t>
            </a:r>
            <a:r>
              <a:rPr lang="en-US" sz="1800" dirty="0" smtClean="0">
                <a:solidFill>
                  <a:srgbClr val="606060"/>
                </a:solidFill>
              </a:rPr>
              <a:t/>
            </a:r>
            <a:br>
              <a:rPr lang="en-US" sz="1800" dirty="0" smtClean="0">
                <a:solidFill>
                  <a:srgbClr val="606060"/>
                </a:solidFill>
              </a:rPr>
            </a:br>
            <a:endParaRPr lang="en-US" sz="1800" dirty="0" smtClean="0">
              <a:solidFill>
                <a:srgbClr val="606060"/>
              </a:solidFill>
            </a:endParaRPr>
          </a:p>
        </p:txBody>
      </p:sp>
      <p:sp>
        <p:nvSpPr>
          <p:cNvPr id="6" name="Rectangle 5"/>
          <p:cNvSpPr/>
          <p:nvPr/>
        </p:nvSpPr>
        <p:spPr>
          <a:xfrm>
            <a:off x="6511925" y="1449388"/>
            <a:ext cx="2493963" cy="827087"/>
          </a:xfrm>
          <a:prstGeom prst="rect">
            <a:avLst/>
          </a:prstGeom>
          <a:solidFill>
            <a:srgbClr val="7BA648"/>
          </a:solidFill>
          <a:ln>
            <a:noFill/>
          </a:ln>
        </p:spPr>
        <p:style>
          <a:lnRef idx="2">
            <a:schemeClr val="accent5"/>
          </a:lnRef>
          <a:fillRef idx="1">
            <a:schemeClr val="lt1"/>
          </a:fillRef>
          <a:effectRef idx="0">
            <a:schemeClr val="accent5"/>
          </a:effectRef>
          <a:fontRef idx="minor">
            <a:schemeClr val="dk1"/>
          </a:fontRef>
        </p:style>
        <p:txBody>
          <a:bodyPr anchor="ctr"/>
          <a:lstStyle/>
          <a:p>
            <a:pPr algn="ctr">
              <a:defRPr/>
            </a:pPr>
            <a:endParaRPr lang="en-US">
              <a:solidFill>
                <a:srgbClr val="000000"/>
              </a:solidFill>
            </a:endParaRPr>
          </a:p>
        </p:txBody>
      </p:sp>
      <p:pic>
        <p:nvPicPr>
          <p:cNvPr id="7" name="Picture 2"/>
          <p:cNvPicPr>
            <a:picLocks noChangeAspect="1" noChangeArrowheads="1"/>
          </p:cNvPicPr>
          <p:nvPr/>
        </p:nvPicPr>
        <p:blipFill>
          <a:blip r:embed="rId4" cstate="print"/>
          <a:srcRect/>
          <a:stretch>
            <a:fillRect/>
          </a:stretch>
        </p:blipFill>
        <p:spPr bwMode="auto">
          <a:xfrm>
            <a:off x="6943725" y="1600200"/>
            <a:ext cx="1657350" cy="463550"/>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2796970" y="6008179"/>
            <a:ext cx="6197530" cy="246221"/>
          </a:xfrm>
          <a:prstGeom prst="rect">
            <a:avLst/>
          </a:prstGeom>
          <a:noFill/>
        </p:spPr>
        <p:txBody>
          <a:bodyPr wrap="none" rtlCol="0">
            <a:spAutoFit/>
          </a:bodyPr>
          <a:lstStyle/>
          <a:p>
            <a:r>
              <a:rPr lang="en-US" sz="1000" baseline="0" dirty="0" smtClean="0"/>
              <a:t>* </a:t>
            </a:r>
            <a:r>
              <a:rPr lang="en-US" sz="1000" b="0" i="1" baseline="0" dirty="0" smtClean="0"/>
              <a:t>Numbers are approximate, due to recent state realignment requirements, and based on the 2009-10 school year</a:t>
            </a:r>
            <a:endParaRPr lang="en-US" sz="1000" b="0" i="1" baseline="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venta ppt template">
  <a:themeElements>
    <a:clrScheme name="aventa pp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venta pp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venta pp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venta pp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venta pp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venta pp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venta pp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venta ppt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venta pp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venta pp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venta pp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venta pp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venta pp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19605</TotalTime>
  <Words>1421</Words>
  <Application>Microsoft Office PowerPoint</Application>
  <PresentationFormat>On-screen Show (4:3)</PresentationFormat>
  <Paragraphs>207</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aventa ppt template</vt:lpstr>
      <vt:lpstr>Blending Traditional  and Online Learning:  Best Practices to Get  Your School Started </vt:lpstr>
      <vt:lpstr>Blended Learning 101: Best Practices</vt:lpstr>
      <vt:lpstr>Your guides for this session</vt:lpstr>
      <vt:lpstr>Our definition for today’s session: </vt:lpstr>
      <vt:lpstr>Best practices are, indeed, blended</vt:lpstr>
      <vt:lpstr>Why now? Meet the iGeneration</vt:lpstr>
      <vt:lpstr>A continuum of implementation models</vt:lpstr>
      <vt:lpstr>A continuum of implementation models</vt:lpstr>
      <vt:lpstr>Blended Learning Case Study #1:  Spotsylvania County Schools </vt:lpstr>
      <vt:lpstr>Blended Learning Case Study #2: Chicago Public Schools </vt:lpstr>
      <vt:lpstr>Blended Learning Case Study #3:  SCCOE</vt:lpstr>
      <vt:lpstr>Blended Learning Case Study #4: Forsyth County School District</vt:lpstr>
      <vt:lpstr>Why does blended learning make sense? </vt:lpstr>
      <vt:lpstr>Aventa: meeting district &amp; student needs</vt:lpstr>
      <vt:lpstr>Thank you!  Q&amp;A </vt:lpstr>
    </vt:vector>
  </TitlesOfParts>
  <Company>Knowledge Learning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Matt Wicks</cp:lastModifiedBy>
  <cp:revision>789</cp:revision>
  <dcterms:created xsi:type="dcterms:W3CDTF">2010-10-04T20:20:13Z</dcterms:created>
  <dcterms:modified xsi:type="dcterms:W3CDTF">2010-11-14T23:04:03Z</dcterms:modified>
</cp:coreProperties>
</file>